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551AB-1489-427D-B4C0-548CACA765DD}" type="datetimeFigureOut">
              <a:rPr lang="en-US" smtClean="0"/>
              <a:t>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11068-4653-4E94-98E9-CF8AB84612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551AB-1489-427D-B4C0-548CACA765DD}" type="datetimeFigureOut">
              <a:rPr lang="en-US" smtClean="0"/>
              <a:t>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11068-4653-4E94-98E9-CF8AB84612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551AB-1489-427D-B4C0-548CACA765DD}" type="datetimeFigureOut">
              <a:rPr lang="en-US" smtClean="0"/>
              <a:t>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11068-4653-4E94-98E9-CF8AB84612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551AB-1489-427D-B4C0-548CACA765DD}" type="datetimeFigureOut">
              <a:rPr lang="en-US" smtClean="0"/>
              <a:t>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11068-4653-4E94-98E9-CF8AB84612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551AB-1489-427D-B4C0-548CACA765DD}" type="datetimeFigureOut">
              <a:rPr lang="en-US" smtClean="0"/>
              <a:t>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11068-4653-4E94-98E9-CF8AB84612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551AB-1489-427D-B4C0-548CACA765DD}" type="datetimeFigureOut">
              <a:rPr lang="en-US" smtClean="0"/>
              <a:t>1/13/2014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11068-4653-4E94-98E9-CF8AB84612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551AB-1489-427D-B4C0-548CACA765DD}" type="datetimeFigureOut">
              <a:rPr lang="en-US" smtClean="0"/>
              <a:t>1/13/2014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11068-4653-4E94-98E9-CF8AB84612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551AB-1489-427D-B4C0-548CACA765DD}" type="datetimeFigureOut">
              <a:rPr lang="en-US" smtClean="0"/>
              <a:t>1/13/2014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11068-4653-4E94-98E9-CF8AB84612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551AB-1489-427D-B4C0-548CACA765DD}" type="datetimeFigureOut">
              <a:rPr lang="en-US" smtClean="0"/>
              <a:t>1/13/2014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11068-4653-4E94-98E9-CF8AB84612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551AB-1489-427D-B4C0-548CACA765DD}" type="datetimeFigureOut">
              <a:rPr lang="en-US" smtClean="0"/>
              <a:t>1/13/2014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11068-4653-4E94-98E9-CF8AB84612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551AB-1489-427D-B4C0-548CACA765DD}" type="datetimeFigureOut">
              <a:rPr lang="en-US" smtClean="0"/>
              <a:t>1/13/2014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11068-4653-4E94-98E9-CF8AB84612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2551AB-1489-427D-B4C0-548CACA765DD}" type="datetimeFigureOut">
              <a:rPr lang="en-US" smtClean="0"/>
              <a:t>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711068-4653-4E94-98E9-CF8AB846121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2"/>
          <p:cNvSpPr txBox="1">
            <a:spLocks/>
          </p:cNvSpPr>
          <p:nvPr/>
        </p:nvSpPr>
        <p:spPr>
          <a:xfrm>
            <a:off x="-76200" y="-112931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Active and ARNG Aviation Unit Cost Comparisons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81000" y="1106269"/>
          <a:ext cx="8153400" cy="4642786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717800"/>
                <a:gridCol w="2717800"/>
                <a:gridCol w="2717800"/>
              </a:tblGrid>
              <a:tr h="34159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/>
                        <a:t> 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/>
                        <a:t>Active Component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/>
                        <a:t>Army National Guard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34159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/>
                        <a:t>Headquarters &amp; Headquarters Company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/>
                        <a:t>$20.6M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/>
                        <a:t>$5.2M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7521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/>
                        <a:t>Attack / Recon Helicopter </a:t>
                      </a:r>
                      <a:r>
                        <a:rPr lang="en-US" sz="1200" b="1" u="none" strike="noStrike" dirty="0" smtClean="0"/>
                        <a:t>Battalion (AH-64D)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/>
                        <a:t>$76.8M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/>
                        <a:t>$31.8M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75210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u="none" strike="noStrike" dirty="0" smtClean="0"/>
                        <a:t>Attack / Recon Helicopter Squadron</a:t>
                      </a:r>
                    </a:p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u="none" strike="noStrike" dirty="0" smtClean="0"/>
                        <a:t> (AH-64D) (Shadows)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$103.5M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$48.1M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75210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UAV Company (Shadow)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$26.7M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$16.3M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7521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/>
                        <a:t>Assault Helicopter </a:t>
                      </a:r>
                      <a:r>
                        <a:rPr lang="en-US" sz="1200" u="none" strike="noStrike" dirty="0" smtClean="0"/>
                        <a:t>Battalion </a:t>
                      </a:r>
                    </a:p>
                    <a:p>
                      <a:pPr algn="l" fontAlgn="b"/>
                      <a:r>
                        <a:rPr lang="en-US" sz="1200" u="none" strike="noStrike" dirty="0" smtClean="0"/>
                        <a:t>(UH-60)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/>
                        <a:t>$65.6M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/>
                        <a:t>$23.3M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7521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 smtClean="0"/>
                        <a:t>Attack /  </a:t>
                      </a:r>
                      <a:r>
                        <a:rPr lang="en-US" sz="1200" u="none" strike="noStrike" dirty="0"/>
                        <a:t>Recon Helicopter </a:t>
                      </a:r>
                      <a:r>
                        <a:rPr lang="en-US" sz="1200" u="none" strike="noStrike" dirty="0" smtClean="0"/>
                        <a:t>Squadron </a:t>
                      </a:r>
                    </a:p>
                    <a:p>
                      <a:pPr algn="l" fontAlgn="b"/>
                      <a:r>
                        <a:rPr lang="en-US" sz="1200" u="none" strike="noStrike" dirty="0" smtClean="0"/>
                        <a:t>(OH-58D)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/>
                        <a:t>$</a:t>
                      </a:r>
                      <a:r>
                        <a:rPr lang="en-US" sz="1200" u="none" strike="noStrike" dirty="0" smtClean="0"/>
                        <a:t>57.2M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/>
                        <a:t>$17.4M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4159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/>
                        <a:t>General Support Helicopter Battalion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/>
                        <a:t>$87.5M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/>
                        <a:t>$28.9M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4159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/>
                        <a:t>Chinook </a:t>
                      </a:r>
                      <a:r>
                        <a:rPr lang="en-US" sz="1200" u="none" strike="noStrike" dirty="0" smtClean="0"/>
                        <a:t>Company (CH-47D/F)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$21.2M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$6.6M</a:t>
                      </a:r>
                    </a:p>
                  </a:txBody>
                  <a:tcPr marL="9525" marR="9525" marT="9525" marB="0" anchor="b"/>
                </a:tc>
              </a:tr>
              <a:tr h="34159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 smtClean="0"/>
                        <a:t>MEDEVAC (HH-60) (15 Ship)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$21.3M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$9.1M</a:t>
                      </a:r>
                    </a:p>
                  </a:txBody>
                  <a:tcPr marL="9525" marR="9525" marT="9525" marB="0" anchor="b"/>
                </a:tc>
              </a:tr>
              <a:tr h="34159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/>
                        <a:t>Command and </a:t>
                      </a:r>
                      <a:r>
                        <a:rPr lang="en-US" sz="1200" u="none" strike="noStrike" dirty="0" smtClean="0"/>
                        <a:t>Control (UH-60)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 smtClean="0"/>
                        <a:t>$7.7M</a:t>
                      </a:r>
                      <a:r>
                        <a:rPr lang="en-US" sz="1200" u="none" strike="noStrike" dirty="0"/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$2.9M</a:t>
                      </a:r>
                    </a:p>
                  </a:txBody>
                  <a:tcPr marL="9525" marR="9525" marT="9525" marB="0" anchor="b"/>
                </a:tc>
              </a:tr>
              <a:tr h="34159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/>
                        <a:t>Aviation Support Battalion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/>
                        <a:t>$70.1M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/>
                        <a:t>$18.3M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7521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/>
                        <a:t>Aviation Security and Support </a:t>
                      </a:r>
                      <a:r>
                        <a:rPr lang="en-US" sz="1200" u="none" strike="noStrike" dirty="0" smtClean="0"/>
                        <a:t>Battalion (UH-72A</a:t>
                      </a:r>
                      <a:r>
                        <a:rPr lang="en-US" sz="1200" u="none" strike="noStrike" baseline="0" dirty="0" smtClean="0"/>
                        <a:t> / MEP)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/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/>
                        <a:t>$14.8M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81000" y="5983069"/>
            <a:ext cx="807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Total annual savings, for an Apache Helicopter Battalion, in favor of the Guard: $45 Million!</a:t>
            </a:r>
            <a:endParaRPr lang="en-US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157</Words>
  <Application>Microsoft Office PowerPoint</Application>
  <PresentationFormat>On-screen Show (4:3)</PresentationFormat>
  <Paragraphs>44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US Army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Aviator</dc:creator>
  <cp:lastModifiedBy>Aviator</cp:lastModifiedBy>
  <cp:revision>1</cp:revision>
  <dcterms:created xsi:type="dcterms:W3CDTF">2014-01-13T09:17:12Z</dcterms:created>
  <dcterms:modified xsi:type="dcterms:W3CDTF">2014-01-13T09:19:08Z</dcterms:modified>
</cp:coreProperties>
</file>