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F79B03-A3D4-4487-82A2-49F6A4D4BFF0}"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79B03-A3D4-4487-82A2-49F6A4D4BFF0}"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79B03-A3D4-4487-82A2-49F6A4D4BFF0}"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F79B03-A3D4-4487-82A2-49F6A4D4BFF0}"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79B03-A3D4-4487-82A2-49F6A4D4BFF0}" type="datetimeFigureOut">
              <a:rPr lang="en-US" smtClean="0"/>
              <a:t>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F79B03-A3D4-4487-82A2-49F6A4D4BFF0}"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F79B03-A3D4-4487-82A2-49F6A4D4BFF0}" type="datetimeFigureOut">
              <a:rPr lang="en-US" smtClean="0"/>
              <a:t>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F79B03-A3D4-4487-82A2-49F6A4D4BFF0}" type="datetimeFigureOut">
              <a:rPr lang="en-US" smtClean="0"/>
              <a:t>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79B03-A3D4-4487-82A2-49F6A4D4BFF0}" type="datetimeFigureOut">
              <a:rPr lang="en-US" smtClean="0"/>
              <a:t>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79B03-A3D4-4487-82A2-49F6A4D4BFF0}"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79B03-A3D4-4487-82A2-49F6A4D4BFF0}" type="datetimeFigureOut">
              <a:rPr lang="en-US" smtClean="0"/>
              <a:t>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FE42B0-D051-46BF-8C10-1C2284AB4E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79B03-A3D4-4487-82A2-49F6A4D4BFF0}" type="datetimeFigureOut">
              <a:rPr lang="en-US" smtClean="0"/>
              <a:t>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E42B0-D051-46BF-8C10-1C2284AB4E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43000"/>
          </a:xfrm>
        </p:spPr>
        <p:txBody>
          <a:bodyPr>
            <a:normAutofit/>
          </a:bodyPr>
          <a:lstStyle/>
          <a:p>
            <a:r>
              <a:rPr lang="en-US" dirty="0" smtClean="0"/>
              <a:t>Road to ARI </a:t>
            </a:r>
            <a:endParaRPr lang="en-US" dirty="0"/>
          </a:p>
        </p:txBody>
      </p:sp>
      <p:sp>
        <p:nvSpPr>
          <p:cNvPr id="5" name="Title 1"/>
          <p:cNvSpPr txBox="1">
            <a:spLocks/>
          </p:cNvSpPr>
          <p:nvPr/>
        </p:nvSpPr>
        <p:spPr>
          <a:xfrm>
            <a:off x="609600" y="838200"/>
            <a:ext cx="7772400" cy="1470025"/>
          </a:xfrm>
          <a:prstGeom prst="rect">
            <a:avLst/>
          </a:prstGeom>
        </p:spPr>
        <p:txBody>
          <a:bodyPr vert="horz" lIns="91440" tIns="45720" rIns="91440" bIns="45720" rtlCol="0" anchor="ctr">
            <a:normAutofit fontScale="62500" lnSpcReduction="20000"/>
          </a:bodyPr>
          <a:lstStyle/>
          <a:p>
            <a:pPr lvl="0"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 Army started OEF in 2001 with 19 </a:t>
            </a:r>
            <a:r>
              <a:rPr lang="en-US" sz="4400" dirty="0" smtClean="0">
                <a:latin typeface="+mj-lt"/>
                <a:ea typeface="+mj-ea"/>
                <a:cs typeface="+mj-cs"/>
              </a:rPr>
              <a:t>Combat Aviation Brigades (CAB), 11 in the </a:t>
            </a:r>
            <a:r>
              <a:rPr kumimoji="0" lang="en-US" sz="4400" b="0" i="0" u="none" strike="noStrike" kern="1200" cap="none" spc="0" normalizeH="0" noProof="0" dirty="0" smtClean="0">
                <a:ln>
                  <a:noFill/>
                </a:ln>
                <a:solidFill>
                  <a:schemeClr val="tx1"/>
                </a:solidFill>
                <a:effectLst/>
                <a:uLnTx/>
                <a:uFillTx/>
                <a:latin typeface="+mj-lt"/>
                <a:ea typeface="+mj-ea"/>
                <a:cs typeface="+mj-cs"/>
              </a:rPr>
              <a:t>Active Component (AC) and 8 in the National Guard (NG)</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TextBox 17"/>
          <p:cNvSpPr txBox="1"/>
          <p:nvPr/>
        </p:nvSpPr>
        <p:spPr>
          <a:xfrm>
            <a:off x="533400" y="2133600"/>
            <a:ext cx="7696200" cy="830997"/>
          </a:xfrm>
          <a:prstGeom prst="rect">
            <a:avLst/>
          </a:prstGeom>
          <a:noFill/>
          <a:ln>
            <a:noFill/>
          </a:ln>
        </p:spPr>
        <p:txBody>
          <a:bodyPr wrap="square" rtlCol="0">
            <a:spAutoFit/>
          </a:bodyPr>
          <a:lstStyle/>
          <a:p>
            <a:r>
              <a:rPr lang="en-US" sz="1600" dirty="0" smtClean="0"/>
              <a:t>As a result of persistent conflict in 2 Areas of Operation with high demand for rotary wing support, the AC stood up an additional CAB, continued to lobby for and was approved to add a second CAB. It only came online in April 2014 for a total of 13 CABs in the AC.  </a:t>
            </a:r>
            <a:endParaRPr lang="en-US" sz="1600" dirty="0"/>
          </a:p>
        </p:txBody>
      </p:sp>
      <p:sp>
        <p:nvSpPr>
          <p:cNvPr id="19" name="TextBox 18"/>
          <p:cNvSpPr txBox="1"/>
          <p:nvPr/>
        </p:nvSpPr>
        <p:spPr>
          <a:xfrm>
            <a:off x="533400" y="3048000"/>
            <a:ext cx="7543800" cy="1323439"/>
          </a:xfrm>
          <a:prstGeom prst="rect">
            <a:avLst/>
          </a:prstGeom>
          <a:noFill/>
          <a:ln>
            <a:noFill/>
          </a:ln>
        </p:spPr>
        <p:txBody>
          <a:bodyPr wrap="square" rtlCol="0">
            <a:spAutoFit/>
          </a:bodyPr>
          <a:lstStyle/>
          <a:p>
            <a:r>
              <a:rPr lang="en-US" sz="1600" dirty="0" smtClean="0"/>
              <a:t>ARI proposes to reduce the AC to 11 CABs by cutting 2 of the AC CABs and making one CAB an equipment set only (no manning). Also, ARI will eliminate all CABs in the NG replacing them with Aviation Brigades (AB) that have no Attack or Recon capability. These ABs would be used in DOMOPs and selected OCONUS Contingency Operations (non-combat) only.</a:t>
            </a:r>
          </a:p>
        </p:txBody>
      </p:sp>
      <p:sp>
        <p:nvSpPr>
          <p:cNvPr id="20" name="TextBox 19"/>
          <p:cNvSpPr txBox="1"/>
          <p:nvPr/>
        </p:nvSpPr>
        <p:spPr>
          <a:xfrm>
            <a:off x="533400" y="4419600"/>
            <a:ext cx="7696200" cy="830997"/>
          </a:xfrm>
          <a:prstGeom prst="rect">
            <a:avLst/>
          </a:prstGeom>
          <a:noFill/>
          <a:ln>
            <a:noFill/>
          </a:ln>
        </p:spPr>
        <p:txBody>
          <a:bodyPr wrap="square" rtlCol="0">
            <a:spAutoFit/>
          </a:bodyPr>
          <a:lstStyle/>
          <a:p>
            <a:r>
              <a:rPr lang="en-US" sz="1600" dirty="0" smtClean="0"/>
              <a:t>If the Army needed 19-21 CABs to prosecute OIF/OEF, a long term, low intensity conflict against non-sophisticated, non-peer enemies, how will only 10 CABs be capable of a future long-term high intensity conflict against a sophisticated, peer state enemy? </a:t>
            </a:r>
            <a:endParaRPr lang="en-US" sz="1600" dirty="0"/>
          </a:p>
        </p:txBody>
      </p:sp>
      <p:sp>
        <p:nvSpPr>
          <p:cNvPr id="21" name="TextBox 20"/>
          <p:cNvSpPr txBox="1"/>
          <p:nvPr/>
        </p:nvSpPr>
        <p:spPr>
          <a:xfrm>
            <a:off x="533400" y="5257800"/>
            <a:ext cx="7696200" cy="584775"/>
          </a:xfrm>
          <a:prstGeom prst="rect">
            <a:avLst/>
          </a:prstGeom>
          <a:noFill/>
          <a:ln>
            <a:noFill/>
          </a:ln>
        </p:spPr>
        <p:txBody>
          <a:bodyPr wrap="square" rtlCol="0">
            <a:spAutoFit/>
          </a:bodyPr>
          <a:lstStyle/>
          <a:p>
            <a:r>
              <a:rPr lang="en-US" sz="1600" dirty="0" smtClean="0"/>
              <a:t>In light of all the current threats in the world to US national security, how is this plan in the best interests of the defense of the nation and its citizens?</a:t>
            </a:r>
            <a:endParaRPr lang="en-US" sz="1600" dirty="0"/>
          </a:p>
        </p:txBody>
      </p:sp>
      <p:sp>
        <p:nvSpPr>
          <p:cNvPr id="22" name="TextBox 21"/>
          <p:cNvSpPr txBox="1"/>
          <p:nvPr/>
        </p:nvSpPr>
        <p:spPr>
          <a:xfrm>
            <a:off x="457200" y="5950803"/>
            <a:ext cx="8153400" cy="830997"/>
          </a:xfrm>
          <a:prstGeom prst="rect">
            <a:avLst/>
          </a:prstGeom>
          <a:noFill/>
          <a:ln>
            <a:solidFill>
              <a:schemeClr val="tx1"/>
            </a:solidFill>
          </a:ln>
        </p:spPr>
        <p:txBody>
          <a:bodyPr wrap="square" rtlCol="0">
            <a:spAutoFit/>
          </a:bodyPr>
          <a:lstStyle/>
          <a:p>
            <a:r>
              <a:rPr lang="en-US" sz="1600" dirty="0" smtClean="0"/>
              <a:t>ARI is driven by shrinking defense budgets but enhancements to ARI can also meet Army Aviation modernization needs, provide a more robust force structure preserving the strategic &amp; operational reserve of the National Guard CABs </a:t>
            </a:r>
            <a:r>
              <a:rPr lang="en-US" sz="1600" b="1" dirty="0" smtClean="0"/>
              <a:t>AND</a:t>
            </a:r>
            <a:r>
              <a:rPr lang="en-US" sz="1600" dirty="0" smtClean="0"/>
              <a:t> help to reduce the overall defense budget.</a:t>
            </a:r>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470025"/>
          </a:xfrm>
        </p:spPr>
        <p:txBody>
          <a:bodyPr anchor="ctr" anchorCtr="0">
            <a:normAutofit/>
          </a:bodyPr>
          <a:lstStyle/>
          <a:p>
            <a:r>
              <a:rPr lang="en-US" dirty="0" smtClean="0"/>
              <a:t>ARI- Ratio of Relative </a:t>
            </a:r>
            <a:br>
              <a:rPr lang="en-US" dirty="0" smtClean="0"/>
            </a:br>
            <a:r>
              <a:rPr lang="en-US" dirty="0" smtClean="0"/>
              <a:t>Combat Capability = </a:t>
            </a:r>
            <a:r>
              <a:rPr lang="en-US" dirty="0" smtClean="0">
                <a:solidFill>
                  <a:srgbClr val="FF0000"/>
                </a:solidFill>
              </a:rPr>
              <a:t>.8 KW to 1 AH </a:t>
            </a:r>
            <a:endParaRPr lang="en-US" dirty="0">
              <a:solidFill>
                <a:srgbClr val="FF0000"/>
              </a:solidFill>
            </a:endParaRPr>
          </a:p>
        </p:txBody>
      </p:sp>
      <p:sp>
        <p:nvSpPr>
          <p:cNvPr id="12" name="TextBox 11"/>
          <p:cNvSpPr txBox="1"/>
          <p:nvPr/>
        </p:nvSpPr>
        <p:spPr>
          <a:xfrm>
            <a:off x="6248400" y="3770293"/>
            <a:ext cx="2743200" cy="892552"/>
          </a:xfrm>
          <a:prstGeom prst="rect">
            <a:avLst/>
          </a:prstGeom>
          <a:noFill/>
        </p:spPr>
        <p:txBody>
          <a:bodyPr wrap="square" rtlCol="0">
            <a:spAutoFit/>
          </a:bodyPr>
          <a:lstStyle/>
          <a:p>
            <a:r>
              <a:rPr lang="en-US" sz="1300" dirty="0" smtClean="0"/>
              <a:t>*8 current NG ARB convert to Blackhawks, 8 Current NG CABs convert to Aviation Brigades for non-combat missions </a:t>
            </a:r>
          </a:p>
        </p:txBody>
      </p:sp>
      <p:grpSp>
        <p:nvGrpSpPr>
          <p:cNvPr id="3" name="Group 10"/>
          <p:cNvGrpSpPr/>
          <p:nvPr/>
        </p:nvGrpSpPr>
        <p:grpSpPr>
          <a:xfrm>
            <a:off x="381000" y="1729387"/>
            <a:ext cx="8382000" cy="1699613"/>
            <a:chOff x="-76200" y="1729387"/>
            <a:chExt cx="8382000" cy="1699613"/>
          </a:xfrm>
        </p:grpSpPr>
        <p:pic>
          <p:nvPicPr>
            <p:cNvPr id="13" name="Picture 6" descr="http://shipbucket.com/Misc%20Drawings/FD%20Scale%202/FD%20Air%20-%20Real%20Designs/B/Bell%20406%20OH-58D%20Kiowa%20Warrior%20-%20various%20users.png"/>
            <p:cNvPicPr>
              <a:picLocks noChangeAspect="1" noChangeArrowheads="1"/>
            </p:cNvPicPr>
            <p:nvPr/>
          </p:nvPicPr>
          <p:blipFill>
            <a:blip r:embed="rId2" cstate="print"/>
            <a:srcRect t="29135" r="69754" b="34446"/>
            <a:stretch>
              <a:fillRect/>
            </a:stretch>
          </p:blipFill>
          <p:spPr bwMode="auto">
            <a:xfrm>
              <a:off x="-76200" y="1729387"/>
              <a:ext cx="2743200" cy="1090013"/>
            </a:xfrm>
            <a:prstGeom prst="rect">
              <a:avLst/>
            </a:prstGeom>
            <a:noFill/>
          </p:spPr>
        </p:pic>
        <p:pic>
          <p:nvPicPr>
            <p:cNvPr id="14" name="Picture 8" descr="http://www.the-blueprints.com/blueprints-depot/helicopters/boeing/boeing-ah-64d-apache-longbow-3.png"/>
            <p:cNvPicPr>
              <a:picLocks noChangeAspect="1" noChangeArrowheads="1"/>
            </p:cNvPicPr>
            <p:nvPr/>
          </p:nvPicPr>
          <p:blipFill>
            <a:blip r:embed="rId3" cstate="print"/>
            <a:srcRect l="49822" b="64710"/>
            <a:stretch>
              <a:fillRect/>
            </a:stretch>
          </p:blipFill>
          <p:spPr bwMode="auto">
            <a:xfrm>
              <a:off x="5334000" y="1752600"/>
              <a:ext cx="2895600" cy="1077098"/>
            </a:xfrm>
            <a:prstGeom prst="rect">
              <a:avLst/>
            </a:prstGeom>
            <a:noFill/>
          </p:spPr>
        </p:pic>
        <p:pic>
          <p:nvPicPr>
            <p:cNvPr id="15" name="Picture 6" descr="C:\Users\kent.may\Desktop\CAV AC\CAV SQDN.emf"/>
            <p:cNvPicPr>
              <a:picLocks noChangeAspect="1" noChangeArrowheads="1"/>
            </p:cNvPicPr>
            <p:nvPr/>
          </p:nvPicPr>
          <p:blipFill>
            <a:blip r:embed="rId4" cstate="print"/>
            <a:srcRect/>
            <a:stretch>
              <a:fillRect/>
            </a:stretch>
          </p:blipFill>
          <p:spPr bwMode="auto">
            <a:xfrm>
              <a:off x="457200" y="2895600"/>
              <a:ext cx="457200" cy="304800"/>
            </a:xfrm>
            <a:prstGeom prst="rect">
              <a:avLst/>
            </a:prstGeom>
            <a:noFill/>
          </p:spPr>
        </p:pic>
        <p:sp>
          <p:nvSpPr>
            <p:cNvPr id="17" name="TextBox 16"/>
            <p:cNvSpPr txBox="1"/>
            <p:nvPr/>
          </p:nvSpPr>
          <p:spPr>
            <a:xfrm>
              <a:off x="990600" y="2819400"/>
              <a:ext cx="2514600" cy="523220"/>
            </a:xfrm>
            <a:prstGeom prst="rect">
              <a:avLst/>
            </a:prstGeom>
            <a:noFill/>
          </p:spPr>
          <p:txBody>
            <a:bodyPr wrap="square" rtlCol="0">
              <a:spAutoFit/>
            </a:bodyPr>
            <a:lstStyle/>
            <a:p>
              <a:r>
                <a:rPr lang="en-US" sz="1400" dirty="0" smtClean="0"/>
                <a:t>Attack/Reconnaissance Squadron (ARS) </a:t>
              </a:r>
              <a:endParaRPr lang="en-US" sz="1400" dirty="0"/>
            </a:p>
          </p:txBody>
        </p:sp>
        <p:sp>
          <p:nvSpPr>
            <p:cNvPr id="18" name="TextBox 17"/>
            <p:cNvSpPr txBox="1"/>
            <p:nvPr/>
          </p:nvSpPr>
          <p:spPr>
            <a:xfrm>
              <a:off x="2895600" y="2895600"/>
              <a:ext cx="914400" cy="461665"/>
            </a:xfrm>
            <a:prstGeom prst="rect">
              <a:avLst/>
            </a:prstGeom>
            <a:noFill/>
          </p:spPr>
          <p:txBody>
            <a:bodyPr wrap="square" rtlCol="0">
              <a:spAutoFit/>
            </a:bodyPr>
            <a:lstStyle/>
            <a:p>
              <a:r>
                <a:rPr lang="en-US" sz="2400" dirty="0" smtClean="0"/>
                <a:t>X 30</a:t>
              </a:r>
              <a:endParaRPr lang="en-US" sz="2400" dirty="0"/>
            </a:p>
          </p:txBody>
        </p:sp>
        <p:sp>
          <p:nvSpPr>
            <p:cNvPr id="21" name="TextBox 20"/>
            <p:cNvSpPr txBox="1"/>
            <p:nvPr/>
          </p:nvSpPr>
          <p:spPr>
            <a:xfrm>
              <a:off x="3581400" y="2782669"/>
              <a:ext cx="609600" cy="646331"/>
            </a:xfrm>
            <a:prstGeom prst="rect">
              <a:avLst/>
            </a:prstGeom>
            <a:noFill/>
          </p:spPr>
          <p:txBody>
            <a:bodyPr wrap="square" rtlCol="0">
              <a:spAutoFit/>
            </a:bodyPr>
            <a:lstStyle/>
            <a:p>
              <a:pPr algn="ctr"/>
              <a:r>
                <a:rPr lang="en-US" sz="3600" dirty="0" smtClean="0">
                  <a:solidFill>
                    <a:srgbClr val="FF0000"/>
                  </a:solidFill>
                </a:rPr>
                <a:t>=</a:t>
              </a:r>
              <a:endParaRPr lang="en-US" sz="3600" dirty="0">
                <a:solidFill>
                  <a:srgbClr val="FF0000"/>
                </a:solidFill>
              </a:endParaRPr>
            </a:p>
          </p:txBody>
        </p:sp>
        <p:sp>
          <p:nvSpPr>
            <p:cNvPr id="22" name="TextBox 21"/>
            <p:cNvSpPr txBox="1"/>
            <p:nvPr/>
          </p:nvSpPr>
          <p:spPr>
            <a:xfrm>
              <a:off x="5791200" y="2829580"/>
              <a:ext cx="2514600" cy="523220"/>
            </a:xfrm>
            <a:prstGeom prst="rect">
              <a:avLst/>
            </a:prstGeom>
            <a:noFill/>
          </p:spPr>
          <p:txBody>
            <a:bodyPr wrap="square" rtlCol="0">
              <a:spAutoFit/>
            </a:bodyPr>
            <a:lstStyle/>
            <a:p>
              <a:r>
                <a:rPr lang="en-US" sz="1400" dirty="0" smtClean="0"/>
                <a:t>Attack/Reconnaissance Squadron (New ARI ARS) </a:t>
              </a:r>
              <a:endParaRPr lang="en-US" sz="1400" dirty="0"/>
            </a:p>
          </p:txBody>
        </p:sp>
        <p:sp>
          <p:nvSpPr>
            <p:cNvPr id="23" name="TextBox 22"/>
            <p:cNvSpPr txBox="1"/>
            <p:nvPr/>
          </p:nvSpPr>
          <p:spPr>
            <a:xfrm>
              <a:off x="4114800" y="2895600"/>
              <a:ext cx="914400" cy="461665"/>
            </a:xfrm>
            <a:prstGeom prst="rect">
              <a:avLst/>
            </a:prstGeom>
            <a:noFill/>
          </p:spPr>
          <p:txBody>
            <a:bodyPr wrap="square" rtlCol="0">
              <a:spAutoFit/>
            </a:bodyPr>
            <a:lstStyle/>
            <a:p>
              <a:r>
                <a:rPr lang="en-US" sz="2400" dirty="0" smtClean="0"/>
                <a:t>X 24</a:t>
              </a:r>
              <a:endParaRPr lang="en-US" sz="2400" dirty="0"/>
            </a:p>
          </p:txBody>
        </p:sp>
      </p:grpSp>
      <p:grpSp>
        <p:nvGrpSpPr>
          <p:cNvPr id="4" name="Group 4"/>
          <p:cNvGrpSpPr>
            <a:grpSpLocks noChangeAspect="1"/>
          </p:cNvGrpSpPr>
          <p:nvPr/>
        </p:nvGrpSpPr>
        <p:grpSpPr bwMode="auto">
          <a:xfrm>
            <a:off x="5638800" y="2895600"/>
            <a:ext cx="457200" cy="304800"/>
            <a:chOff x="3552" y="1824"/>
            <a:chExt cx="288" cy="192"/>
          </a:xfrm>
        </p:grpSpPr>
        <p:sp>
          <p:nvSpPr>
            <p:cNvPr id="1027" name="AutoShape 3"/>
            <p:cNvSpPr>
              <a:spLocks noChangeAspect="1" noChangeArrowheads="1" noTextEdit="1"/>
            </p:cNvSpPr>
            <p:nvPr/>
          </p:nvSpPr>
          <p:spPr bwMode="auto">
            <a:xfrm>
              <a:off x="3552" y="1824"/>
              <a:ext cx="288" cy="1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3714" y="1841"/>
              <a:ext cx="6"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3732" y="1841"/>
              <a:ext cx="5"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Freeform 7"/>
            <p:cNvSpPr>
              <a:spLocks/>
            </p:cNvSpPr>
            <p:nvPr/>
          </p:nvSpPr>
          <p:spPr bwMode="auto">
            <a:xfrm>
              <a:off x="3616" y="1867"/>
              <a:ext cx="219" cy="144"/>
            </a:xfrm>
            <a:custGeom>
              <a:avLst/>
              <a:gdLst/>
              <a:ahLst/>
              <a:cxnLst>
                <a:cxn ang="0">
                  <a:pos x="0" y="0"/>
                </a:cxn>
                <a:cxn ang="0">
                  <a:pos x="0" y="144"/>
                </a:cxn>
                <a:cxn ang="0">
                  <a:pos x="219" y="0"/>
                </a:cxn>
                <a:cxn ang="0">
                  <a:pos x="0" y="0"/>
                </a:cxn>
              </a:cxnLst>
              <a:rect l="0" t="0" r="r" b="b"/>
              <a:pathLst>
                <a:path w="219" h="144">
                  <a:moveTo>
                    <a:pt x="0" y="0"/>
                  </a:moveTo>
                  <a:lnTo>
                    <a:pt x="0" y="144"/>
                  </a:lnTo>
                  <a:lnTo>
                    <a:pt x="219" y="0"/>
                  </a:lnTo>
                  <a:lnTo>
                    <a:pt x="0" y="0"/>
                  </a:lnTo>
                  <a:close/>
                </a:path>
              </a:pathLst>
            </a:custGeom>
            <a:solidFill>
              <a:srgbClr val="FC012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Freeform 8"/>
            <p:cNvSpPr>
              <a:spLocks noEditPoints="1"/>
            </p:cNvSpPr>
            <p:nvPr/>
          </p:nvSpPr>
          <p:spPr bwMode="auto">
            <a:xfrm>
              <a:off x="3615" y="1866"/>
              <a:ext cx="223" cy="147"/>
            </a:xfrm>
            <a:custGeom>
              <a:avLst/>
              <a:gdLst/>
              <a:ahLst/>
              <a:cxnLst>
                <a:cxn ang="0">
                  <a:pos x="1" y="2"/>
                </a:cxn>
                <a:cxn ang="0">
                  <a:pos x="2" y="1"/>
                </a:cxn>
                <a:cxn ang="0">
                  <a:pos x="2" y="145"/>
                </a:cxn>
                <a:cxn ang="0">
                  <a:pos x="1" y="144"/>
                </a:cxn>
                <a:cxn ang="0">
                  <a:pos x="219" y="0"/>
                </a:cxn>
                <a:cxn ang="0">
                  <a:pos x="220" y="2"/>
                </a:cxn>
                <a:cxn ang="0">
                  <a:pos x="1" y="2"/>
                </a:cxn>
                <a:cxn ang="0">
                  <a:pos x="223" y="0"/>
                </a:cxn>
                <a:cxn ang="0">
                  <a:pos x="0" y="147"/>
                </a:cxn>
                <a:cxn ang="0">
                  <a:pos x="0" y="0"/>
                </a:cxn>
                <a:cxn ang="0">
                  <a:pos x="223" y="0"/>
                </a:cxn>
              </a:cxnLst>
              <a:rect l="0" t="0" r="r" b="b"/>
              <a:pathLst>
                <a:path w="223" h="147">
                  <a:moveTo>
                    <a:pt x="1" y="2"/>
                  </a:moveTo>
                  <a:lnTo>
                    <a:pt x="2" y="1"/>
                  </a:lnTo>
                  <a:lnTo>
                    <a:pt x="2" y="145"/>
                  </a:lnTo>
                  <a:lnTo>
                    <a:pt x="1" y="144"/>
                  </a:lnTo>
                  <a:lnTo>
                    <a:pt x="219" y="0"/>
                  </a:lnTo>
                  <a:lnTo>
                    <a:pt x="220" y="2"/>
                  </a:lnTo>
                  <a:lnTo>
                    <a:pt x="1" y="2"/>
                  </a:lnTo>
                  <a:close/>
                  <a:moveTo>
                    <a:pt x="223" y="0"/>
                  </a:moveTo>
                  <a:lnTo>
                    <a:pt x="0" y="147"/>
                  </a:lnTo>
                  <a:lnTo>
                    <a:pt x="0" y="0"/>
                  </a:lnTo>
                  <a:lnTo>
                    <a:pt x="223"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noEditPoints="1"/>
            </p:cNvSpPr>
            <p:nvPr/>
          </p:nvSpPr>
          <p:spPr bwMode="auto">
            <a:xfrm>
              <a:off x="3613" y="1864"/>
              <a:ext cx="225" cy="151"/>
            </a:xfrm>
            <a:custGeom>
              <a:avLst/>
              <a:gdLst/>
              <a:ahLst/>
              <a:cxnLst>
                <a:cxn ang="0">
                  <a:pos x="0" y="0"/>
                </a:cxn>
                <a:cxn ang="0">
                  <a:pos x="225" y="0"/>
                </a:cxn>
                <a:cxn ang="0">
                  <a:pos x="225" y="151"/>
                </a:cxn>
                <a:cxn ang="0">
                  <a:pos x="0" y="151"/>
                </a:cxn>
                <a:cxn ang="0">
                  <a:pos x="0" y="0"/>
                </a:cxn>
                <a:cxn ang="0">
                  <a:pos x="6" y="148"/>
                </a:cxn>
                <a:cxn ang="0">
                  <a:pos x="3" y="146"/>
                </a:cxn>
                <a:cxn ang="0">
                  <a:pos x="222" y="146"/>
                </a:cxn>
                <a:cxn ang="0">
                  <a:pos x="220" y="148"/>
                </a:cxn>
                <a:cxn ang="0">
                  <a:pos x="220" y="2"/>
                </a:cxn>
                <a:cxn ang="0">
                  <a:pos x="222" y="5"/>
                </a:cxn>
                <a:cxn ang="0">
                  <a:pos x="3" y="5"/>
                </a:cxn>
                <a:cxn ang="0">
                  <a:pos x="6" y="2"/>
                </a:cxn>
                <a:cxn ang="0">
                  <a:pos x="6" y="148"/>
                </a:cxn>
              </a:cxnLst>
              <a:rect l="0" t="0" r="r" b="b"/>
              <a:pathLst>
                <a:path w="225" h="151">
                  <a:moveTo>
                    <a:pt x="0" y="0"/>
                  </a:moveTo>
                  <a:lnTo>
                    <a:pt x="225" y="0"/>
                  </a:lnTo>
                  <a:lnTo>
                    <a:pt x="225" y="151"/>
                  </a:lnTo>
                  <a:lnTo>
                    <a:pt x="0" y="151"/>
                  </a:lnTo>
                  <a:lnTo>
                    <a:pt x="0" y="0"/>
                  </a:lnTo>
                  <a:close/>
                  <a:moveTo>
                    <a:pt x="6" y="148"/>
                  </a:moveTo>
                  <a:lnTo>
                    <a:pt x="3" y="146"/>
                  </a:lnTo>
                  <a:lnTo>
                    <a:pt x="222" y="146"/>
                  </a:lnTo>
                  <a:lnTo>
                    <a:pt x="220" y="148"/>
                  </a:lnTo>
                  <a:lnTo>
                    <a:pt x="220" y="2"/>
                  </a:lnTo>
                  <a:lnTo>
                    <a:pt x="222" y="5"/>
                  </a:lnTo>
                  <a:lnTo>
                    <a:pt x="3" y="5"/>
                  </a:lnTo>
                  <a:lnTo>
                    <a:pt x="6" y="2"/>
                  </a:lnTo>
                  <a:lnTo>
                    <a:pt x="6" y="14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3653" y="1888"/>
              <a:ext cx="75" cy="101"/>
            </a:xfrm>
            <a:custGeom>
              <a:avLst/>
              <a:gdLst/>
              <a:ahLst/>
              <a:cxnLst>
                <a:cxn ang="0">
                  <a:pos x="0" y="0"/>
                </a:cxn>
                <a:cxn ang="0">
                  <a:pos x="75" y="51"/>
                </a:cxn>
                <a:cxn ang="0">
                  <a:pos x="0" y="101"/>
                </a:cxn>
                <a:cxn ang="0">
                  <a:pos x="0" y="0"/>
                </a:cxn>
              </a:cxnLst>
              <a:rect l="0" t="0" r="r" b="b"/>
              <a:pathLst>
                <a:path w="75" h="101">
                  <a:moveTo>
                    <a:pt x="0" y="0"/>
                  </a:moveTo>
                  <a:lnTo>
                    <a:pt x="75" y="51"/>
                  </a:lnTo>
                  <a:lnTo>
                    <a:pt x="0" y="101"/>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3725" y="1888"/>
              <a:ext cx="76" cy="101"/>
            </a:xfrm>
            <a:custGeom>
              <a:avLst/>
              <a:gdLst/>
              <a:ahLst/>
              <a:cxnLst>
                <a:cxn ang="0">
                  <a:pos x="76" y="0"/>
                </a:cxn>
                <a:cxn ang="0">
                  <a:pos x="0" y="51"/>
                </a:cxn>
                <a:cxn ang="0">
                  <a:pos x="76" y="101"/>
                </a:cxn>
                <a:cxn ang="0">
                  <a:pos x="76" y="0"/>
                </a:cxn>
              </a:cxnLst>
              <a:rect l="0" t="0" r="r" b="b"/>
              <a:pathLst>
                <a:path w="76" h="101">
                  <a:moveTo>
                    <a:pt x="76" y="0"/>
                  </a:moveTo>
                  <a:lnTo>
                    <a:pt x="0" y="51"/>
                  </a:lnTo>
                  <a:lnTo>
                    <a:pt x="76" y="101"/>
                  </a:lnTo>
                  <a:lnTo>
                    <a:pt x="7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Rectangle 12"/>
            <p:cNvSpPr>
              <a:spLocks noChangeArrowheads="1"/>
            </p:cNvSpPr>
            <p:nvPr/>
          </p:nvSpPr>
          <p:spPr bwMode="auto">
            <a:xfrm>
              <a:off x="3711" y="1867"/>
              <a:ext cx="47" cy="6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smtClean="0">
                  <a:ln>
                    <a:noFill/>
                  </a:ln>
                  <a:solidFill>
                    <a:srgbClr val="000000"/>
                  </a:solidFill>
                  <a:effectLst/>
                  <a:latin typeface="Arial Narrow"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696" y="1958"/>
              <a:ext cx="96" cy="5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b="1" dirty="0" smtClean="0">
                  <a:solidFill>
                    <a:srgbClr val="000000"/>
                  </a:solidFill>
                  <a:latin typeface="Arial Narrow" pitchFamily="34" charset="0"/>
                  <a:cs typeface="Arial" pitchFamily="34" charset="0"/>
                </a:rPr>
                <a:t> 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3581" y="1840"/>
              <a:ext cx="47" cy="7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smtClean="0">
                  <a:ln>
                    <a:noFill/>
                  </a:ln>
                  <a:solidFill>
                    <a:srgbClr val="FFFFFF"/>
                  </a:solidFill>
                  <a:effectLst/>
                  <a:latin typeface="Arial Narrow"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5" name="Title 1"/>
          <p:cNvSpPr txBox="1">
            <a:spLocks/>
          </p:cNvSpPr>
          <p:nvPr/>
        </p:nvSpPr>
        <p:spPr>
          <a:xfrm>
            <a:off x="457200" y="3429000"/>
            <a:ext cx="2438400" cy="14478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AC CAB X 10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10 ARB @ 24 AH = 240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10 ARS @ 24 AH = 240</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AC CAB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Operational Fleet= 480</a:t>
            </a:r>
            <a:endParaRPr lang="en-US" sz="1600" baseline="0" dirty="0" smtClean="0">
              <a:latin typeface="+mj-lt"/>
              <a:ea typeface="+mj-ea"/>
              <a:cs typeface="+mj-cs"/>
            </a:endParaRPr>
          </a:p>
        </p:txBody>
      </p:sp>
      <p:sp>
        <p:nvSpPr>
          <p:cNvPr id="36" name="Title 1"/>
          <p:cNvSpPr txBox="1">
            <a:spLocks/>
          </p:cNvSpPr>
          <p:nvPr/>
        </p:nvSpPr>
        <p:spPr>
          <a:xfrm>
            <a:off x="6324600" y="3429000"/>
            <a:ext cx="2438400" cy="304800"/>
          </a:xfrm>
          <a:prstGeom prst="rect">
            <a:avLst/>
          </a:prstGeom>
          <a:ln>
            <a:solidFill>
              <a:schemeClr val="tx1"/>
            </a:solidFill>
          </a:ln>
        </p:spPr>
        <p:txBody>
          <a:bodyPr vert="horz" lIns="91440" tIns="45720" rIns="91440" bIns="45720" rtlCol="0" anchor="ctr">
            <a:normAutofit fontScale="92500" lnSpcReduction="1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NG CAB X 0*</a:t>
            </a:r>
          </a:p>
        </p:txBody>
      </p:sp>
      <p:sp>
        <p:nvSpPr>
          <p:cNvPr id="37" name="Title 1"/>
          <p:cNvSpPr txBox="1">
            <a:spLocks/>
          </p:cNvSpPr>
          <p:nvPr/>
        </p:nvSpPr>
        <p:spPr>
          <a:xfrm>
            <a:off x="3048000" y="3429000"/>
            <a:ext cx="3124200" cy="16764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Training Fleet = 80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Test Fleet = 15</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Boeing Line = 54</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Other ORF = 13</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11</a:t>
            </a:r>
            <a:r>
              <a:rPr lang="en-US" sz="1600" baseline="30000" dirty="0" smtClean="0">
                <a:latin typeface="+mj-lt"/>
                <a:ea typeface="+mj-ea"/>
                <a:cs typeface="+mj-cs"/>
              </a:rPr>
              <a:t>th</a:t>
            </a:r>
            <a:r>
              <a:rPr lang="en-US" sz="1600" dirty="0" smtClean="0">
                <a:latin typeface="+mj-lt"/>
                <a:ea typeface="+mj-ea"/>
                <a:cs typeface="+mj-cs"/>
              </a:rPr>
              <a:t> CAB Equip Set = 48</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Non-Operational Fleet=210</a:t>
            </a:r>
          </a:p>
        </p:txBody>
      </p:sp>
      <p:sp>
        <p:nvSpPr>
          <p:cNvPr id="32" name="Title 1"/>
          <p:cNvSpPr txBox="1">
            <a:spLocks/>
          </p:cNvSpPr>
          <p:nvPr/>
        </p:nvSpPr>
        <p:spPr>
          <a:xfrm>
            <a:off x="304800" y="5181600"/>
            <a:ext cx="5867400" cy="1447800"/>
          </a:xfrm>
          <a:prstGeom prst="rect">
            <a:avLst/>
          </a:prstGeom>
          <a:ln>
            <a:solidFill>
              <a:schemeClr val="tx1"/>
            </a:solidFill>
          </a:ln>
        </p:spPr>
        <p:txBody>
          <a:bodyPr vert="horz" lIns="91440" tIns="45720" rIns="91440" bIns="45720" rtlCol="0" anchor="ctr">
            <a:normAutofit fontScale="77500" lnSpcReduction="2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1" dirty="0" smtClean="0">
                <a:latin typeface="+mj-lt"/>
                <a:ea typeface="+mj-ea"/>
                <a:cs typeface="+mj-cs"/>
              </a:rPr>
              <a:t>Results of current </a:t>
            </a:r>
            <a:r>
              <a:rPr lang="en-US" sz="1600" b="1" baseline="0" dirty="0" smtClean="0">
                <a:latin typeface="+mj-lt"/>
                <a:ea typeface="+mj-ea"/>
                <a:cs typeface="+mj-cs"/>
              </a:rPr>
              <a:t>ARI proposal:</a:t>
            </a:r>
          </a:p>
          <a:p>
            <a:pPr marL="742950" indent="-742950">
              <a:spcBef>
                <a:spcPct val="0"/>
              </a:spcBef>
              <a:defRPr/>
            </a:pPr>
            <a:r>
              <a:rPr lang="en-US" sz="1600" dirty="0" smtClean="0">
                <a:latin typeface="+mj-lt"/>
                <a:ea typeface="+mj-ea"/>
                <a:cs typeface="+mj-cs"/>
              </a:rPr>
              <a:t>-</a:t>
            </a:r>
            <a:r>
              <a:rPr lang="en-US" sz="1600" b="1" dirty="0" smtClean="0">
                <a:latin typeface="+mj-lt"/>
                <a:ea typeface="+mj-ea"/>
                <a:cs typeface="+mj-cs"/>
              </a:rPr>
              <a:t>19-21 AC/NG CABs used to execute OIF/OEF </a:t>
            </a:r>
            <a:r>
              <a:rPr lang="en-US" sz="1600" dirty="0" smtClean="0">
                <a:latin typeface="+mj-lt"/>
                <a:ea typeface="+mj-ea"/>
                <a:cs typeface="+mj-cs"/>
              </a:rPr>
              <a:t>(11-13 AC/8 NG CABs) </a:t>
            </a:r>
          </a:p>
          <a:p>
            <a:pPr marL="742950" indent="-742950">
              <a:spcBef>
                <a:spcPct val="0"/>
              </a:spcBef>
              <a:defRPr/>
            </a:pPr>
            <a:r>
              <a:rPr lang="en-US" sz="1600" dirty="0" smtClean="0">
                <a:latin typeface="+mj-lt"/>
                <a:ea typeface="+mj-ea"/>
                <a:cs typeface="+mj-cs"/>
              </a:rPr>
              <a:t>-ARI= Only </a:t>
            </a:r>
            <a:r>
              <a:rPr lang="en-US" sz="1600" b="1" dirty="0" smtClean="0">
                <a:latin typeface="+mj-lt"/>
                <a:ea typeface="+mj-ea"/>
                <a:cs typeface="+mj-cs"/>
              </a:rPr>
              <a:t>10 AC CAB available for all future contingencies </a:t>
            </a:r>
            <a:r>
              <a:rPr lang="en-US" sz="1600" dirty="0" smtClean="0">
                <a:latin typeface="+mj-lt"/>
                <a:ea typeface="+mj-ea"/>
                <a:cs typeface="+mj-cs"/>
              </a:rPr>
              <a:t>with 1 addition CAB equip set</a:t>
            </a:r>
          </a:p>
          <a:p>
            <a:pPr marL="742950" marR="0" lvl="0" indent="-742950" defTabSz="914400" rtl="0" eaLnBrk="1" fontAlgn="auto" latinLnBrk="0" hangingPunct="1">
              <a:lnSpc>
                <a:spcPct val="100000"/>
              </a:lnSpc>
              <a:spcBef>
                <a:spcPct val="0"/>
              </a:spcBef>
              <a:spcAft>
                <a:spcPts val="0"/>
              </a:spcAft>
              <a:buClrTx/>
              <a:buSzTx/>
              <a:tabLst/>
              <a:defRPr/>
            </a:pPr>
            <a:r>
              <a:rPr lang="en-US" sz="1600" b="1" dirty="0" smtClean="0">
                <a:latin typeface="+mj-lt"/>
                <a:ea typeface="+mj-ea"/>
                <a:cs typeface="+mj-cs"/>
              </a:rPr>
              <a:t>-No</a:t>
            </a:r>
            <a:r>
              <a:rPr lang="en-US" sz="1600" b="1" baseline="0" dirty="0" smtClean="0">
                <a:latin typeface="+mj-lt"/>
                <a:ea typeface="+mj-ea"/>
                <a:cs typeface="+mj-cs"/>
              </a:rPr>
              <a:t> Operational/Strategic</a:t>
            </a:r>
            <a:r>
              <a:rPr lang="en-US" sz="1600" b="1" dirty="0" smtClean="0">
                <a:latin typeface="+mj-lt"/>
                <a:ea typeface="+mj-ea"/>
                <a:cs typeface="+mj-cs"/>
              </a:rPr>
              <a:t> R</a:t>
            </a:r>
            <a:r>
              <a:rPr lang="en-US" sz="1600" b="1" baseline="0" dirty="0" smtClean="0">
                <a:latin typeface="+mj-lt"/>
                <a:ea typeface="+mj-ea"/>
                <a:cs typeface="+mj-cs"/>
              </a:rPr>
              <a:t>eserve in NG</a:t>
            </a:r>
            <a:endParaRPr lang="en-US" sz="1600" dirty="0" smtClean="0">
              <a:latin typeface="+mj-lt"/>
              <a:ea typeface="+mj-ea"/>
              <a:cs typeface="+mj-cs"/>
            </a:endParaRPr>
          </a:p>
          <a:p>
            <a:pPr marL="742950" lvl="0" indent="-742950">
              <a:spcBef>
                <a:spcPct val="0"/>
              </a:spcBef>
              <a:defRPr/>
            </a:pPr>
            <a:r>
              <a:rPr lang="en-US" sz="1600" dirty="0" smtClean="0">
                <a:latin typeface="+mj-lt"/>
                <a:ea typeface="+mj-ea"/>
                <a:cs typeface="+mj-cs"/>
              </a:rPr>
              <a:t>-AC operational fleet only increases from </a:t>
            </a:r>
            <a:r>
              <a:rPr lang="en-US" sz="1600" b="1" dirty="0" smtClean="0">
                <a:latin typeface="+mj-lt"/>
                <a:ea typeface="+mj-ea"/>
                <a:cs typeface="+mj-cs"/>
              </a:rPr>
              <a:t>408 AH to 480</a:t>
            </a:r>
            <a:endParaRPr lang="en-US" sz="1600" b="1"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-Entire NG AH operational fleet of 192 AH eliminated to </a:t>
            </a:r>
            <a:r>
              <a:rPr lang="en-US" sz="1600" b="1" dirty="0" smtClean="0">
                <a:latin typeface="+mj-lt"/>
                <a:ea typeface="+mj-ea"/>
                <a:cs typeface="+mj-cs"/>
              </a:rPr>
              <a:t>fill need of 72 AH </a:t>
            </a:r>
            <a:r>
              <a:rPr lang="en-US" sz="1600" dirty="0" smtClean="0">
                <a:latin typeface="+mj-lt"/>
                <a:ea typeface="+mj-ea"/>
                <a:cs typeface="+mj-cs"/>
              </a:rPr>
              <a:t>in 10 AC</a:t>
            </a:r>
          </a:p>
          <a:p>
            <a:pPr marL="742950" lvl="0" indent="-742950">
              <a:spcBef>
                <a:spcPct val="0"/>
              </a:spcBef>
              <a:defRPr/>
            </a:pPr>
            <a:r>
              <a:rPr lang="en-US" sz="1600" dirty="0" smtClean="0">
                <a:latin typeface="+mj-lt"/>
                <a:ea typeface="+mj-ea"/>
                <a:cs typeface="+mj-cs"/>
              </a:rPr>
              <a:t> operational CABs – Cuts into savings from KW divestiture</a:t>
            </a:r>
          </a:p>
          <a:p>
            <a:pPr marL="742950" lvl="0" indent="-742950">
              <a:spcBef>
                <a:spcPct val="0"/>
              </a:spcBef>
              <a:defRPr/>
            </a:pPr>
            <a:r>
              <a:rPr lang="en-US" sz="1600" dirty="0" smtClean="0">
                <a:latin typeface="+mj-lt"/>
                <a:ea typeface="+mj-ea"/>
                <a:cs typeface="+mj-cs"/>
              </a:rPr>
              <a:t>-</a:t>
            </a:r>
            <a:r>
              <a:rPr lang="en-US" sz="1600" b="1" dirty="0" smtClean="0">
                <a:latin typeface="+mj-lt"/>
                <a:ea typeface="+mj-ea"/>
                <a:cs typeface="+mj-cs"/>
              </a:rPr>
              <a:t>Most NG AH (120) will fill non-operational </a:t>
            </a:r>
            <a:r>
              <a:rPr lang="en-US" sz="1600" dirty="0" smtClean="0">
                <a:latin typeface="+mj-lt"/>
                <a:ea typeface="+mj-ea"/>
                <a:cs typeface="+mj-cs"/>
              </a:rPr>
              <a:t>role within AC</a:t>
            </a:r>
          </a:p>
        </p:txBody>
      </p:sp>
      <p:sp>
        <p:nvSpPr>
          <p:cNvPr id="33" name="TextBox 32"/>
          <p:cNvSpPr txBox="1"/>
          <p:nvPr/>
        </p:nvSpPr>
        <p:spPr>
          <a:xfrm>
            <a:off x="3124200" y="1510605"/>
            <a:ext cx="2667000" cy="1384995"/>
          </a:xfrm>
          <a:prstGeom prst="rect">
            <a:avLst/>
          </a:prstGeom>
          <a:noFill/>
        </p:spPr>
        <p:txBody>
          <a:bodyPr wrap="square" rtlCol="0">
            <a:spAutoFit/>
          </a:bodyPr>
          <a:lstStyle/>
          <a:p>
            <a:pPr algn="ctr"/>
            <a:r>
              <a:rPr lang="en-US" sz="1400" dirty="0" smtClean="0"/>
              <a:t>ARI erodes the Constitutional role of National Guard as Combat Force. With no reserve, it  increases risk and is irreversible if Army later changes mind and needs NG attack aviation </a:t>
            </a:r>
            <a:endParaRPr lang="en-US" sz="1400" dirty="0"/>
          </a:p>
        </p:txBody>
      </p:sp>
      <p:sp>
        <p:nvSpPr>
          <p:cNvPr id="34" name="Title 1"/>
          <p:cNvSpPr txBox="1">
            <a:spLocks/>
          </p:cNvSpPr>
          <p:nvPr/>
        </p:nvSpPr>
        <p:spPr>
          <a:xfrm>
            <a:off x="6248400" y="4724400"/>
            <a:ext cx="2895600" cy="2057400"/>
          </a:xfrm>
          <a:prstGeom prst="rect">
            <a:avLst/>
          </a:prstGeom>
          <a:ln>
            <a:noFill/>
          </a:ln>
        </p:spPr>
        <p:txBody>
          <a:bodyPr vert="horz" lIns="91440" tIns="45720" rIns="91440" bIns="45720" rtlCol="0" anchor="ctr">
            <a:normAutofit fontScale="92500" lnSpcReduction="10000"/>
          </a:bodyPr>
          <a:lstStyle/>
          <a:p>
            <a:pPr marL="742950" lvl="0" indent="-742950">
              <a:spcBef>
                <a:spcPct val="0"/>
              </a:spcBef>
              <a:defRPr/>
            </a:pPr>
            <a:r>
              <a:rPr lang="en-US" sz="1700" u="sng" dirty="0" smtClean="0">
                <a:latin typeface="+mj-lt"/>
                <a:ea typeface="+mj-ea"/>
                <a:cs typeface="+mj-cs"/>
              </a:rPr>
              <a:t>Mitigate Risks of ARI through:</a:t>
            </a:r>
          </a:p>
          <a:p>
            <a:pPr marL="742950" marR="0" lvl="0" indent="-742950" defTabSz="914400" rtl="0" eaLnBrk="1" fontAlgn="auto" latinLnBrk="0" hangingPunct="1">
              <a:lnSpc>
                <a:spcPct val="100000"/>
              </a:lnSpc>
              <a:spcBef>
                <a:spcPct val="0"/>
              </a:spcBef>
              <a:spcAft>
                <a:spcPts val="0"/>
              </a:spcAft>
              <a:buClrTx/>
              <a:buSzTx/>
              <a:tabLst/>
              <a:defRPr/>
            </a:pPr>
            <a:r>
              <a:rPr lang="en-US" sz="1400" baseline="0" dirty="0" smtClean="0">
                <a:latin typeface="+mj-lt"/>
                <a:ea typeface="+mj-ea"/>
                <a:cs typeface="+mj-cs"/>
              </a:rPr>
              <a:t>-Buy</a:t>
            </a:r>
            <a:r>
              <a:rPr lang="en-US" sz="1400" dirty="0" smtClean="0">
                <a:latin typeface="+mj-lt"/>
                <a:ea typeface="+mj-ea"/>
                <a:cs typeface="+mj-cs"/>
              </a:rPr>
              <a:t>ing 72 additional Apaches for</a:t>
            </a:r>
          </a:p>
          <a:p>
            <a:pPr marL="742950" marR="0" lvl="0" indent="-742950" defTabSz="914400" rtl="0" eaLnBrk="1" fontAlgn="auto" latinLnBrk="0" hangingPunct="1">
              <a:lnSpc>
                <a:spcPct val="100000"/>
              </a:lnSpc>
              <a:spcBef>
                <a:spcPct val="0"/>
              </a:spcBef>
              <a:spcAft>
                <a:spcPts val="0"/>
              </a:spcAft>
              <a:buClrTx/>
              <a:buSzTx/>
              <a:tabLst/>
              <a:defRPr/>
            </a:pPr>
            <a:r>
              <a:rPr lang="en-US" sz="1400" dirty="0" smtClean="0">
                <a:latin typeface="+mj-lt"/>
                <a:ea typeface="+mj-ea"/>
                <a:cs typeface="+mj-cs"/>
              </a:rPr>
              <a:t> AC CABs rather than take 192 from NG</a:t>
            </a:r>
          </a:p>
          <a:p>
            <a:pPr marL="742950" marR="0" lvl="0" indent="-742950" algn="ctr" defTabSz="914400" rtl="0" eaLnBrk="1" fontAlgn="auto" latinLnBrk="0" hangingPunct="1">
              <a:lnSpc>
                <a:spcPct val="100000"/>
              </a:lnSpc>
              <a:spcBef>
                <a:spcPct val="0"/>
              </a:spcBef>
              <a:spcAft>
                <a:spcPts val="0"/>
              </a:spcAft>
              <a:buClrTx/>
              <a:buSzTx/>
              <a:tabLst/>
              <a:defRPr/>
            </a:pPr>
            <a:r>
              <a:rPr lang="en-US" sz="1400" dirty="0" smtClean="0">
                <a:solidFill>
                  <a:srgbClr val="FF0000"/>
                </a:solidFill>
                <a:latin typeface="+mj-lt"/>
                <a:ea typeface="+mj-ea"/>
                <a:cs typeface="+mj-cs"/>
              </a:rPr>
              <a:t>or</a:t>
            </a:r>
            <a:r>
              <a:rPr lang="en-US" sz="1400" dirty="0" smtClean="0">
                <a:latin typeface="+mj-lt"/>
                <a:ea typeface="+mj-ea"/>
                <a:cs typeface="+mj-cs"/>
              </a:rPr>
              <a:t> </a:t>
            </a:r>
          </a:p>
          <a:p>
            <a:pPr marL="742950" marR="0" lvl="0" indent="-742950" defTabSz="914400" rtl="0" eaLnBrk="1" fontAlgn="auto" latinLnBrk="0" hangingPunct="1">
              <a:lnSpc>
                <a:spcPct val="100000"/>
              </a:lnSpc>
              <a:spcBef>
                <a:spcPct val="0"/>
              </a:spcBef>
              <a:spcAft>
                <a:spcPts val="0"/>
              </a:spcAft>
              <a:buClrTx/>
              <a:buSzTx/>
              <a:tabLst/>
              <a:defRPr/>
            </a:pPr>
            <a:r>
              <a:rPr lang="en-US" sz="1400" baseline="0" dirty="0" smtClean="0">
                <a:latin typeface="+mj-lt"/>
                <a:ea typeface="+mj-ea"/>
                <a:cs typeface="+mj-cs"/>
              </a:rPr>
              <a:t>-Reducing</a:t>
            </a:r>
            <a:r>
              <a:rPr lang="en-US" sz="1400" dirty="0" smtClean="0">
                <a:latin typeface="+mj-lt"/>
                <a:ea typeface="+mj-ea"/>
                <a:cs typeface="+mj-cs"/>
              </a:rPr>
              <a:t> from 10 to 8 AC CABs and</a:t>
            </a:r>
          </a:p>
          <a:p>
            <a:pPr marL="742950" lvl="0" indent="-742950">
              <a:spcBef>
                <a:spcPct val="0"/>
              </a:spcBef>
              <a:defRPr/>
            </a:pPr>
            <a:r>
              <a:rPr lang="en-US" sz="1400" dirty="0" smtClean="0">
                <a:latin typeface="+mj-lt"/>
                <a:ea typeface="+mj-ea"/>
                <a:cs typeface="+mj-cs"/>
              </a:rPr>
              <a:t>keeping 6 NG CABS (14 total) </a:t>
            </a:r>
          </a:p>
          <a:p>
            <a:pPr marL="742950" lvl="0" indent="-742950">
              <a:spcBef>
                <a:spcPct val="0"/>
              </a:spcBef>
              <a:defRPr/>
            </a:pPr>
            <a:r>
              <a:rPr lang="en-US" sz="1400" dirty="0" smtClean="0">
                <a:latin typeface="+mj-lt"/>
                <a:ea typeface="+mj-ea"/>
                <a:cs typeface="+mj-cs"/>
              </a:rPr>
              <a:t>Nets savings of $108m/yr </a:t>
            </a:r>
          </a:p>
          <a:p>
            <a:pPr marL="742950" lvl="0" indent="-742950">
              <a:spcBef>
                <a:spcPct val="0"/>
              </a:spcBef>
              <a:defRPr/>
            </a:pPr>
            <a:r>
              <a:rPr lang="en-US" sz="1400" dirty="0" smtClean="0">
                <a:latin typeface="+mj-lt"/>
                <a:ea typeface="+mj-ea"/>
                <a:cs typeface="+mj-cs"/>
              </a:rPr>
              <a:t>(AC CAB = $666m/yr, NG = $204m/yr)</a:t>
            </a:r>
          </a:p>
          <a:p>
            <a:pPr marL="742950" marR="0" lvl="0" indent="-742950" defTabSz="914400" rtl="0" eaLnBrk="1" fontAlgn="auto" latinLnBrk="0" hangingPunct="1">
              <a:lnSpc>
                <a:spcPct val="100000"/>
              </a:lnSpc>
              <a:spcBef>
                <a:spcPct val="0"/>
              </a:spcBef>
              <a:spcAft>
                <a:spcPts val="0"/>
              </a:spcAft>
              <a:buClrTx/>
              <a:buSzTx/>
              <a:tabLst/>
              <a:defRPr/>
            </a:pPr>
            <a:r>
              <a:rPr lang="en-US" sz="1400" dirty="0" smtClean="0">
                <a:latin typeface="+mj-lt"/>
                <a:ea typeface="+mj-ea"/>
                <a:cs typeface="+mj-cs"/>
              </a:rPr>
              <a:t>while keeping 14 CABs is a 40% increase </a:t>
            </a:r>
          </a:p>
          <a:p>
            <a:pPr marL="742950" marR="0" lvl="0" indent="-742950" defTabSz="914400" rtl="0" eaLnBrk="1" fontAlgn="auto" latinLnBrk="0" hangingPunct="1">
              <a:lnSpc>
                <a:spcPct val="100000"/>
              </a:lnSpc>
              <a:spcBef>
                <a:spcPct val="0"/>
              </a:spcBef>
              <a:spcAft>
                <a:spcPts val="0"/>
              </a:spcAft>
              <a:buClrTx/>
              <a:buSzTx/>
              <a:tabLst/>
              <a:defRPr/>
            </a:pPr>
            <a:r>
              <a:rPr lang="en-US" sz="1400" dirty="0" smtClean="0">
                <a:latin typeface="+mj-lt"/>
                <a:ea typeface="+mj-ea"/>
                <a:cs typeface="+mj-cs"/>
              </a:rPr>
              <a:t>in capability over ARI</a:t>
            </a:r>
          </a:p>
        </p:txBody>
      </p:sp>
      <p:cxnSp>
        <p:nvCxnSpPr>
          <p:cNvPr id="42" name="Straight Connector 41"/>
          <p:cNvCxnSpPr/>
          <p:nvPr/>
        </p:nvCxnSpPr>
        <p:spPr>
          <a:xfrm flipH="1">
            <a:off x="4191000" y="2971800"/>
            <a:ext cx="30480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676400"/>
          </a:xfrm>
        </p:spPr>
        <p:txBody>
          <a:bodyPr>
            <a:normAutofit/>
          </a:bodyPr>
          <a:lstStyle/>
          <a:p>
            <a:r>
              <a:rPr lang="en-US" dirty="0" smtClean="0"/>
              <a:t>Use an Accurate Ratio of Relative Combat Capability – KW to AH</a:t>
            </a:r>
            <a:endParaRPr lang="en-US" dirty="0"/>
          </a:p>
        </p:txBody>
      </p:sp>
      <p:sp>
        <p:nvSpPr>
          <p:cNvPr id="5" name="Title 1"/>
          <p:cNvSpPr txBox="1">
            <a:spLocks/>
          </p:cNvSpPr>
          <p:nvPr/>
        </p:nvSpPr>
        <p:spPr>
          <a:xfrm>
            <a:off x="457200" y="1524000"/>
            <a:ext cx="8458200" cy="4572000"/>
          </a:xfrm>
          <a:prstGeom prst="rect">
            <a:avLst/>
          </a:prstGeom>
        </p:spPr>
        <p:txBody>
          <a:bodyPr vert="horz" lIns="91440" tIns="45720" rIns="91440" bIns="45720" rtlCol="0" anchor="ctr">
            <a:noAutofit/>
          </a:bodyPr>
          <a:lstStyle/>
          <a:p>
            <a:pPr lvl="0" algn="ctr">
              <a:spcBef>
                <a:spcPct val="0"/>
              </a:spcBef>
              <a:defRPr/>
            </a:pPr>
            <a:r>
              <a:rPr lang="en-US" sz="2400" u="sng" dirty="0" smtClean="0"/>
              <a:t>By using Course Of Action A, B or C, Army Aviation will:</a:t>
            </a:r>
          </a:p>
          <a:p>
            <a:pPr lvl="0">
              <a:spcBef>
                <a:spcPct val="0"/>
              </a:spcBef>
              <a:defRPr/>
            </a:pPr>
            <a:r>
              <a:rPr lang="en-US" sz="2400" dirty="0" smtClean="0"/>
              <a:t>-Retain a significant Operational/Strategic Reserve of Combat Aviation Brigades within the NG (4-6 additional CABs over ARI)</a:t>
            </a:r>
          </a:p>
          <a:p>
            <a:pPr lvl="0">
              <a:spcBef>
                <a:spcPct val="0"/>
              </a:spcBef>
              <a:defRPr/>
            </a:pPr>
            <a:r>
              <a:rPr lang="en-US" sz="2400" dirty="0" smtClean="0">
                <a:latin typeface="+mj-lt"/>
                <a:ea typeface="+mj-ea"/>
                <a:cs typeface="+mj-cs"/>
              </a:rPr>
              <a:t>-Retain or improve the cost savings from ARI</a:t>
            </a:r>
          </a:p>
          <a:p>
            <a:pPr lvl="0">
              <a:spcBef>
                <a:spcPct val="0"/>
              </a:spcBef>
              <a:defRPr/>
            </a:pPr>
            <a:r>
              <a:rPr lang="en-US" sz="2400" dirty="0" smtClean="0">
                <a:latin typeface="+mj-lt"/>
                <a:ea typeface="+mj-ea"/>
                <a:cs typeface="+mj-cs"/>
              </a:rPr>
              <a:t>-Provide a means for Army Aviation to keep the skills of Apache pilots after they leave Active Duty</a:t>
            </a:r>
          </a:p>
          <a:p>
            <a:pPr lvl="0">
              <a:spcBef>
                <a:spcPct val="0"/>
              </a:spcBef>
              <a:defRPr/>
            </a:pPr>
            <a:r>
              <a:rPr lang="en-US" sz="2400" dirty="0" smtClean="0">
                <a:latin typeface="+mj-lt"/>
                <a:ea typeface="+mj-ea"/>
                <a:cs typeface="+mj-cs"/>
              </a:rPr>
              <a:t>-Eliminate the cost of re-training current NG Apache pilots</a:t>
            </a:r>
          </a:p>
          <a:p>
            <a:pPr lvl="0">
              <a:spcBef>
                <a:spcPct val="0"/>
              </a:spcBef>
              <a:defRPr/>
            </a:pPr>
            <a:r>
              <a:rPr lang="en-US" sz="2400" dirty="0" smtClean="0">
                <a:latin typeface="+mj-lt"/>
                <a:ea typeface="+mj-ea"/>
                <a:cs typeface="+mj-cs"/>
              </a:rPr>
              <a:t>-Preserve Force Structure if a modern Scout/Recon aircraft is acquired in the future</a:t>
            </a:r>
          </a:p>
          <a:p>
            <a:pPr lvl="0">
              <a:spcBef>
                <a:spcPct val="0"/>
              </a:spcBef>
              <a:defRPr/>
            </a:pPr>
            <a:r>
              <a:rPr lang="en-US" sz="2400" dirty="0" smtClean="0">
                <a:latin typeface="+mj-lt"/>
                <a:ea typeface="+mj-ea"/>
                <a:cs typeface="+mj-cs"/>
              </a:rPr>
              <a:t>-Maintain force structure and extensive ground equipment in NG to assist Governors with DOMOPS</a:t>
            </a:r>
          </a:p>
        </p:txBody>
      </p:sp>
      <p:sp>
        <p:nvSpPr>
          <p:cNvPr id="10" name="TextBox 9"/>
          <p:cNvSpPr txBox="1"/>
          <p:nvPr/>
        </p:nvSpPr>
        <p:spPr>
          <a:xfrm>
            <a:off x="76200" y="6019800"/>
            <a:ext cx="8991600" cy="461665"/>
          </a:xfrm>
          <a:prstGeom prst="rect">
            <a:avLst/>
          </a:prstGeom>
          <a:noFill/>
          <a:ln>
            <a:solidFill>
              <a:schemeClr val="tx1"/>
            </a:solidFill>
          </a:ln>
        </p:spPr>
        <p:txBody>
          <a:bodyPr wrap="square" rtlCol="0">
            <a:spAutoFit/>
          </a:bodyPr>
          <a:lstStyle/>
          <a:p>
            <a:pPr algn="ctr"/>
            <a:r>
              <a:rPr lang="en-US" sz="1200" dirty="0" smtClean="0"/>
              <a:t>Strategic Air/Sea lift cannot move all AC CABs into theater during the 1st 60 days of conflict. By then, the 1st NG units will be ready to deploy.</a:t>
            </a:r>
          </a:p>
          <a:p>
            <a:pPr algn="ctr"/>
            <a:r>
              <a:rPr lang="en-US" sz="1200" dirty="0" smtClean="0"/>
              <a:t>So why is the taxpayer funding the high cost of full time units when they will not get to theater any faster than less expensive NG units could?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0"/>
            <a:ext cx="9144000" cy="1066799"/>
          </a:xfrm>
        </p:spPr>
        <p:txBody>
          <a:bodyPr>
            <a:normAutofit/>
          </a:bodyPr>
          <a:lstStyle/>
          <a:p>
            <a:r>
              <a:rPr lang="en-US" dirty="0" smtClean="0"/>
              <a:t>ARI Myths and Facts</a:t>
            </a:r>
            <a:endParaRPr lang="en-US" dirty="0"/>
          </a:p>
        </p:txBody>
      </p:sp>
      <p:sp>
        <p:nvSpPr>
          <p:cNvPr id="5" name="Title 1"/>
          <p:cNvSpPr txBox="1">
            <a:spLocks/>
          </p:cNvSpPr>
          <p:nvPr/>
        </p:nvSpPr>
        <p:spPr>
          <a:xfrm>
            <a:off x="609600" y="609600"/>
            <a:ext cx="7772400" cy="1470025"/>
          </a:xfrm>
          <a:prstGeom prst="rect">
            <a:avLst/>
          </a:prstGeom>
        </p:spPr>
        <p:txBody>
          <a:bodyPr vert="horz" lIns="91440" tIns="45720" rIns="91440" bIns="45720" rtlCol="0" anchor="ctr">
            <a:normAutofit/>
          </a:bodyPr>
          <a:lstStyle/>
          <a:p>
            <a:pPr lvl="0" algn="ctr">
              <a:spcBef>
                <a:spcPct val="0"/>
              </a:spcBef>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The Army claims</a:t>
            </a:r>
            <a:r>
              <a:rPr kumimoji="0" lang="en-US" sz="2400" b="0" i="0" u="none" strike="noStrike" kern="1200" cap="none" spc="0" normalizeH="0" noProof="0" dirty="0" smtClean="0">
                <a:ln>
                  <a:noFill/>
                </a:ln>
                <a:solidFill>
                  <a:schemeClr val="tx1"/>
                </a:solidFill>
                <a:effectLst/>
                <a:uLnTx/>
                <a:uFillTx/>
                <a:latin typeface="+mj-lt"/>
                <a:ea typeface="+mj-ea"/>
                <a:cs typeface="+mj-cs"/>
              </a:rPr>
              <a:t> ARI will make large cuts to the AC Aviation Force Structure. However, in 2001 the AC had 11 CABs and with ARI, they will end up with 11 CABs.</a:t>
            </a:r>
            <a:endParaRPr kumimoji="0" lang="en-US" sz="2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8" name="TextBox 17"/>
          <p:cNvSpPr txBox="1"/>
          <p:nvPr/>
        </p:nvSpPr>
        <p:spPr>
          <a:xfrm>
            <a:off x="381000" y="1981200"/>
            <a:ext cx="8305800" cy="1077218"/>
          </a:xfrm>
          <a:prstGeom prst="rect">
            <a:avLst/>
          </a:prstGeom>
          <a:noFill/>
          <a:ln>
            <a:noFill/>
          </a:ln>
        </p:spPr>
        <p:txBody>
          <a:bodyPr wrap="square" rtlCol="0">
            <a:spAutoFit/>
          </a:bodyPr>
          <a:lstStyle/>
          <a:p>
            <a:r>
              <a:rPr lang="en-US" sz="1600" dirty="0" smtClean="0"/>
              <a:t>The Army claims the AC is taking a large cut in part due to the loss of Ft. Rucker’s training fleet. The OH-58D Kiowa Warrior (KW) and TH-67 Creek on this TRADOC Post support all 3 Compos - AC, NG and USAR. These aircraft are not just an AC loss. Also, TH-67s are being replaced by the purchase of LUH-72s. </a:t>
            </a:r>
            <a:endParaRPr lang="en-US" sz="1600" dirty="0"/>
          </a:p>
        </p:txBody>
      </p:sp>
      <p:sp>
        <p:nvSpPr>
          <p:cNvPr id="19" name="TextBox 18"/>
          <p:cNvSpPr txBox="1"/>
          <p:nvPr/>
        </p:nvSpPr>
        <p:spPr>
          <a:xfrm>
            <a:off x="381000" y="3048000"/>
            <a:ext cx="8229600" cy="1815882"/>
          </a:xfrm>
          <a:prstGeom prst="rect">
            <a:avLst/>
          </a:prstGeom>
          <a:noFill/>
          <a:ln>
            <a:noFill/>
          </a:ln>
        </p:spPr>
        <p:txBody>
          <a:bodyPr wrap="square" rtlCol="0">
            <a:spAutoFit/>
          </a:bodyPr>
          <a:lstStyle/>
          <a:p>
            <a:r>
              <a:rPr lang="en-US" sz="1600" dirty="0" smtClean="0"/>
              <a:t>The next claim is that as the AC divests its KWs, there is a large loss of aircraft from their CABs. However, there were only 9 ARS with 30 KW each in the AC CABs as 4 of the 13 CABs were Heavy CABs with 2 ARB and no ARS. So the loss is only 270 KW (9X30) and they are replacing them with 264 (11X24) Apaches of which 192 come from the NG and 96 (4X24) from their 2 deactivated Heavy CABs. This will be virtually no loss in airframes to the AC CABs and actually a gain for their non-operational fleet.  Additionally, they do not take into account the increase in Un-manned Aerial Systems (UAS) the AC CABs will gain with ARI.</a:t>
            </a:r>
          </a:p>
        </p:txBody>
      </p:sp>
      <p:sp>
        <p:nvSpPr>
          <p:cNvPr id="20" name="TextBox 19"/>
          <p:cNvSpPr txBox="1"/>
          <p:nvPr/>
        </p:nvSpPr>
        <p:spPr>
          <a:xfrm>
            <a:off x="381000" y="5181600"/>
            <a:ext cx="8153400" cy="830997"/>
          </a:xfrm>
          <a:prstGeom prst="rect">
            <a:avLst/>
          </a:prstGeom>
          <a:noFill/>
          <a:ln>
            <a:noFill/>
          </a:ln>
        </p:spPr>
        <p:txBody>
          <a:bodyPr wrap="square" rtlCol="0">
            <a:spAutoFit/>
          </a:bodyPr>
          <a:lstStyle/>
          <a:p>
            <a:r>
              <a:rPr lang="en-US" sz="1600" dirty="0" smtClean="0"/>
              <a:t>The Army also counts as a loss the newest AC CAB that just came online in early 2014. Although mathematically accurate, the reality is they are going from 12 to 11 CABs, as the 13th CAB really wasn’t used during OEF/OIF. </a:t>
            </a:r>
            <a:endParaRPr lang="en-US" sz="1600" dirty="0"/>
          </a:p>
        </p:txBody>
      </p:sp>
      <p:sp>
        <p:nvSpPr>
          <p:cNvPr id="21" name="TextBox 20"/>
          <p:cNvSpPr txBox="1"/>
          <p:nvPr/>
        </p:nvSpPr>
        <p:spPr>
          <a:xfrm>
            <a:off x="152400" y="6027003"/>
            <a:ext cx="8839200" cy="830997"/>
          </a:xfrm>
          <a:prstGeom prst="rect">
            <a:avLst/>
          </a:prstGeom>
          <a:noFill/>
          <a:ln>
            <a:solidFill>
              <a:schemeClr val="tx1"/>
            </a:solidFill>
          </a:ln>
        </p:spPr>
        <p:txBody>
          <a:bodyPr wrap="square" rtlCol="0">
            <a:spAutoFit/>
          </a:bodyPr>
          <a:lstStyle/>
          <a:p>
            <a:pPr algn="ctr"/>
            <a:r>
              <a:rPr lang="en-US" sz="1600" b="1" dirty="0" smtClean="0"/>
              <a:t>With the increases in airframes to the USAR, the enhancements to the AC CABs through increases in Apaches and UAS, the replacement of the TH-67 with new LUH-72 at Ft. Rucker, the only real bill payer in ARI is the National Guard CABs.</a:t>
            </a:r>
            <a:endParaRPr lang="en-US" sz="1600" b="1" dirty="0"/>
          </a:p>
        </p:txBody>
      </p:sp>
      <p:sp>
        <p:nvSpPr>
          <p:cNvPr id="22" name="TextBox 21"/>
          <p:cNvSpPr txBox="1"/>
          <p:nvPr/>
        </p:nvSpPr>
        <p:spPr>
          <a:xfrm>
            <a:off x="0" y="4876800"/>
            <a:ext cx="9144000" cy="338554"/>
          </a:xfrm>
          <a:prstGeom prst="rect">
            <a:avLst/>
          </a:prstGeom>
          <a:noFill/>
          <a:ln>
            <a:solidFill>
              <a:schemeClr val="tx1"/>
            </a:solidFill>
          </a:ln>
        </p:spPr>
        <p:txBody>
          <a:bodyPr wrap="square" rtlCol="0">
            <a:spAutoFit/>
          </a:bodyPr>
          <a:lstStyle/>
          <a:p>
            <a:pPr algn="ctr"/>
            <a:r>
              <a:rPr lang="en-US" sz="1600" b="1" dirty="0" smtClean="0"/>
              <a:t>With 48 Apaches and 24 UAS, the 11 AC CABs from ARI are vastly more capable than their 11 CABs of 2001</a:t>
            </a:r>
            <a:endParaRPr lang="en-US"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914399"/>
          </a:xfrm>
        </p:spPr>
        <p:txBody>
          <a:bodyPr>
            <a:normAutofit/>
          </a:bodyPr>
          <a:lstStyle/>
          <a:p>
            <a:r>
              <a:rPr lang="en-US" sz="3800" dirty="0" smtClean="0"/>
              <a:t>Other Options to Enhance ARI</a:t>
            </a:r>
            <a:endParaRPr lang="en-US" sz="3800" dirty="0"/>
          </a:p>
        </p:txBody>
      </p:sp>
      <p:sp>
        <p:nvSpPr>
          <p:cNvPr id="5" name="Title 1"/>
          <p:cNvSpPr txBox="1">
            <a:spLocks/>
          </p:cNvSpPr>
          <p:nvPr/>
        </p:nvSpPr>
        <p:spPr>
          <a:xfrm>
            <a:off x="609600" y="4397375"/>
            <a:ext cx="7772400" cy="1470025"/>
          </a:xfrm>
          <a:prstGeom prst="rect">
            <a:avLst/>
          </a:prstGeom>
        </p:spPr>
        <p:txBody>
          <a:bodyPr vert="horz" lIns="91440" tIns="45720" rIns="91440" bIns="45720" rtlCol="0" anchor="ctr">
            <a:normAutofit fontScale="92500" lnSpcReduction="20000"/>
          </a:bodyPr>
          <a:lstStyle/>
          <a:p>
            <a:pPr lvl="0" algn="ctr">
              <a:spcBef>
                <a:spcPct val="0"/>
              </a:spcBef>
              <a:defRPr/>
            </a:pPr>
            <a:r>
              <a:rPr lang="en-US" sz="2800" dirty="0" smtClean="0"/>
              <a:t>What analysis of relative combat capability led the Army to determine the number of additional Apaches needed in the AC Combat Aviation Brigades to fill the void created by divestiture of the OH-58D?</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3" name="Group 17"/>
          <p:cNvGrpSpPr/>
          <p:nvPr/>
        </p:nvGrpSpPr>
        <p:grpSpPr>
          <a:xfrm>
            <a:off x="609600" y="2557289"/>
            <a:ext cx="7848600" cy="1100311"/>
            <a:chOff x="152400" y="1729387"/>
            <a:chExt cx="7848600" cy="1100311"/>
          </a:xfrm>
        </p:grpSpPr>
        <p:pic>
          <p:nvPicPr>
            <p:cNvPr id="11270" name="Picture 6" descr="http://shipbucket.com/Misc%20Drawings/FD%20Scale%202/FD%20Air%20-%20Real%20Designs/B/Bell%20406%20OH-58D%20Kiowa%20Warrior%20-%20various%20users.png"/>
            <p:cNvPicPr>
              <a:picLocks noChangeAspect="1" noChangeArrowheads="1"/>
            </p:cNvPicPr>
            <p:nvPr/>
          </p:nvPicPr>
          <p:blipFill>
            <a:blip r:embed="rId2" cstate="print"/>
            <a:srcRect t="29135" r="69754" b="34446"/>
            <a:stretch>
              <a:fillRect/>
            </a:stretch>
          </p:blipFill>
          <p:spPr bwMode="auto">
            <a:xfrm>
              <a:off x="152400" y="1729387"/>
              <a:ext cx="2743200" cy="1090013"/>
            </a:xfrm>
            <a:prstGeom prst="rect">
              <a:avLst/>
            </a:prstGeom>
            <a:noFill/>
          </p:spPr>
        </p:pic>
        <p:pic>
          <p:nvPicPr>
            <p:cNvPr id="11272" name="Picture 8" descr="http://www.the-blueprints.com/blueprints-depot/helicopters/boeing/boeing-ah-64d-apache-longbow-3.png"/>
            <p:cNvPicPr>
              <a:picLocks noChangeAspect="1" noChangeArrowheads="1"/>
            </p:cNvPicPr>
            <p:nvPr/>
          </p:nvPicPr>
          <p:blipFill>
            <a:blip r:embed="rId3" cstate="print"/>
            <a:srcRect l="49822" b="64710"/>
            <a:stretch>
              <a:fillRect/>
            </a:stretch>
          </p:blipFill>
          <p:spPr bwMode="auto">
            <a:xfrm>
              <a:off x="5105400" y="1752600"/>
              <a:ext cx="2895600" cy="1077098"/>
            </a:xfrm>
            <a:prstGeom prst="rect">
              <a:avLst/>
            </a:prstGeom>
            <a:noFill/>
          </p:spPr>
        </p:pic>
        <p:sp>
          <p:nvSpPr>
            <p:cNvPr id="13" name="TextBox 12"/>
            <p:cNvSpPr txBox="1"/>
            <p:nvPr/>
          </p:nvSpPr>
          <p:spPr>
            <a:xfrm>
              <a:off x="2895600" y="2209800"/>
              <a:ext cx="914400" cy="461665"/>
            </a:xfrm>
            <a:prstGeom prst="rect">
              <a:avLst/>
            </a:prstGeom>
            <a:noFill/>
          </p:spPr>
          <p:txBody>
            <a:bodyPr wrap="square" rtlCol="0">
              <a:spAutoFit/>
            </a:bodyPr>
            <a:lstStyle/>
            <a:p>
              <a:pPr algn="ctr"/>
              <a:r>
                <a:rPr lang="en-US" sz="2400" dirty="0" smtClean="0"/>
                <a:t>?</a:t>
              </a:r>
              <a:endParaRPr lang="en-US" sz="2400" dirty="0"/>
            </a:p>
          </p:txBody>
        </p:sp>
        <p:sp>
          <p:nvSpPr>
            <p:cNvPr id="14" name="TextBox 13"/>
            <p:cNvSpPr txBox="1"/>
            <p:nvPr/>
          </p:nvSpPr>
          <p:spPr>
            <a:xfrm>
              <a:off x="3657600" y="2133600"/>
              <a:ext cx="609600" cy="646331"/>
            </a:xfrm>
            <a:prstGeom prst="rect">
              <a:avLst/>
            </a:prstGeom>
            <a:noFill/>
          </p:spPr>
          <p:txBody>
            <a:bodyPr wrap="square" rtlCol="0">
              <a:spAutoFit/>
            </a:bodyPr>
            <a:lstStyle/>
            <a:p>
              <a:pPr algn="ctr"/>
              <a:r>
                <a:rPr lang="en-US" sz="3600" dirty="0" smtClean="0"/>
                <a:t>=</a:t>
              </a:r>
              <a:endParaRPr lang="en-US" sz="3600" dirty="0"/>
            </a:p>
          </p:txBody>
        </p:sp>
        <p:sp>
          <p:nvSpPr>
            <p:cNvPr id="16" name="TextBox 15"/>
            <p:cNvSpPr txBox="1"/>
            <p:nvPr/>
          </p:nvSpPr>
          <p:spPr>
            <a:xfrm>
              <a:off x="4267200" y="2209800"/>
              <a:ext cx="914400" cy="461665"/>
            </a:xfrm>
            <a:prstGeom prst="rect">
              <a:avLst/>
            </a:prstGeom>
            <a:noFill/>
          </p:spPr>
          <p:txBody>
            <a:bodyPr wrap="square" rtlCol="0">
              <a:spAutoFit/>
            </a:bodyPr>
            <a:lstStyle/>
            <a:p>
              <a:pPr algn="ctr"/>
              <a:r>
                <a:rPr lang="en-US" sz="2400" dirty="0" smtClean="0"/>
                <a:t>?</a:t>
              </a:r>
              <a:endParaRPr lang="en-US" sz="2400" dirty="0"/>
            </a:p>
          </p:txBody>
        </p:sp>
      </p:grpSp>
      <p:sp>
        <p:nvSpPr>
          <p:cNvPr id="10" name="Title 1"/>
          <p:cNvSpPr txBox="1">
            <a:spLocks/>
          </p:cNvSpPr>
          <p:nvPr/>
        </p:nvSpPr>
        <p:spPr>
          <a:xfrm>
            <a:off x="0" y="914400"/>
            <a:ext cx="9144000" cy="1470025"/>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Kiowa Warrior </a:t>
            </a:r>
            <a:r>
              <a:rPr kumimoji="0" lang="en-US" sz="3200" b="0" i="0" u="none" strike="noStrike" kern="1200" cap="none" spc="0" normalizeH="0" baseline="0" noProof="0" dirty="0" err="1" smtClean="0">
                <a:ln>
                  <a:noFill/>
                </a:ln>
                <a:solidFill>
                  <a:schemeClr val="tx1"/>
                </a:solidFill>
                <a:effectLst/>
                <a:uLnTx/>
                <a:uFillTx/>
                <a:latin typeface="+mj-lt"/>
                <a:ea typeface="+mj-ea"/>
                <a:cs typeface="+mj-cs"/>
              </a:rPr>
              <a:t>vs</a:t>
            </a:r>
            <a:r>
              <a:rPr kumimoji="0" lang="en-US" sz="3200" b="0" i="0" u="none" strike="noStrike" kern="1200" cap="none" spc="0" normalizeH="0" baseline="0" noProof="0" dirty="0" smtClean="0">
                <a:ln>
                  <a:noFill/>
                </a:ln>
                <a:solidFill>
                  <a:schemeClr val="tx1"/>
                </a:solidFill>
                <a:effectLst/>
                <a:uLnTx/>
                <a:uFillTx/>
                <a:latin typeface="+mj-lt"/>
                <a:ea typeface="+mj-ea"/>
                <a:cs typeface="+mj-cs"/>
              </a:rPr>
              <a:t> Apache: </a:t>
            </a:r>
            <a:br>
              <a:rPr kumimoji="0" lang="en-US" sz="3200" b="0" i="0" u="none" strike="noStrike" kern="1200" cap="none" spc="0" normalizeH="0" baseline="0" noProof="0" dirty="0" smtClean="0">
                <a:ln>
                  <a:noFill/>
                </a:ln>
                <a:solidFill>
                  <a:schemeClr val="tx1"/>
                </a:solidFill>
                <a:effectLst/>
                <a:uLnTx/>
                <a:uFillTx/>
                <a:latin typeface="+mj-lt"/>
                <a:ea typeface="+mj-ea"/>
                <a:cs typeface="+mj-cs"/>
              </a:rPr>
            </a:br>
            <a:r>
              <a:rPr kumimoji="0" lang="en-US" sz="3200" b="0" i="0" u="none" strike="noStrike" kern="1200" cap="none" spc="0" normalizeH="0" baseline="0" noProof="0" dirty="0" smtClean="0">
                <a:ln>
                  <a:noFill/>
                </a:ln>
                <a:solidFill>
                  <a:schemeClr val="tx1"/>
                </a:solidFill>
                <a:effectLst/>
                <a:uLnTx/>
                <a:uFillTx/>
                <a:latin typeface="+mj-lt"/>
                <a:ea typeface="+mj-ea"/>
                <a:cs typeface="+mj-cs"/>
              </a:rPr>
              <a:t>A Comparison of Relative Combat Capability</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p:spPr>
        <p:txBody>
          <a:bodyPr>
            <a:normAutofit/>
          </a:bodyPr>
          <a:lstStyle/>
          <a:p>
            <a:r>
              <a:rPr lang="en-US" dirty="0" smtClean="0"/>
              <a:t>Default Ratio of Combat Capability</a:t>
            </a:r>
            <a:endParaRPr lang="en-US" dirty="0"/>
          </a:p>
        </p:txBody>
      </p:sp>
      <p:sp>
        <p:nvSpPr>
          <p:cNvPr id="5" name="Title 1"/>
          <p:cNvSpPr txBox="1">
            <a:spLocks/>
          </p:cNvSpPr>
          <p:nvPr/>
        </p:nvSpPr>
        <p:spPr>
          <a:xfrm>
            <a:off x="609600" y="3124200"/>
            <a:ext cx="7772400" cy="1470025"/>
          </a:xfrm>
          <a:prstGeom prst="rect">
            <a:avLst/>
          </a:prstGeom>
        </p:spPr>
        <p:txBody>
          <a:bodyPr vert="horz" lIns="91440" tIns="45720" rIns="91440" bIns="45720" rtlCol="0" anchor="ctr">
            <a:normAutofit fontScale="55000" lnSpcReduction="20000"/>
          </a:bodyPr>
          <a:lstStyle/>
          <a:p>
            <a:pPr algn="ctr">
              <a:spcBef>
                <a:spcPct val="0"/>
              </a:spcBef>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ARI proposes to replace 30 OH-58D</a:t>
            </a:r>
            <a:r>
              <a:rPr kumimoji="0" lang="en-US" sz="4400" b="0" i="0" u="none" strike="noStrike" kern="1200" cap="none" spc="0" normalizeH="0" noProof="0" dirty="0" smtClean="0">
                <a:ln>
                  <a:noFill/>
                </a:ln>
                <a:solidFill>
                  <a:schemeClr val="tx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K</a:t>
            </a:r>
            <a:r>
              <a:rPr kumimoji="0" lang="en-US" sz="4400" b="0" i="0" u="none" strike="noStrike" kern="1200" cap="none" spc="0" normalizeH="0" noProof="0" dirty="0" smtClean="0">
                <a:ln>
                  <a:noFill/>
                </a:ln>
                <a:solidFill>
                  <a:schemeClr val="tx1"/>
                </a:solidFill>
                <a:effectLst/>
                <a:uLnTx/>
                <a:uFillTx/>
                <a:latin typeface="+mj-lt"/>
                <a:ea typeface="+mj-ea"/>
                <a:cs typeface="+mj-cs"/>
              </a:rPr>
              <a:t>W with 24 AH-64 Apache (AH) in the AC CABs.</a:t>
            </a:r>
            <a:r>
              <a:rPr lang="en-US" sz="4400" dirty="0" smtClean="0"/>
              <a:t> These additional 24 Apaches per AC CAB would come from the National Guard CABs leaving the NG with no CABs and no Apaches</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3" name="Group 17"/>
          <p:cNvGrpSpPr/>
          <p:nvPr/>
        </p:nvGrpSpPr>
        <p:grpSpPr>
          <a:xfrm>
            <a:off x="609600" y="1295400"/>
            <a:ext cx="8153400" cy="1623413"/>
            <a:chOff x="152400" y="1729387"/>
            <a:chExt cx="8153400" cy="1623413"/>
          </a:xfrm>
        </p:grpSpPr>
        <p:pic>
          <p:nvPicPr>
            <p:cNvPr id="11270" name="Picture 6" descr="http://shipbucket.com/Misc%20Drawings/FD%20Scale%202/FD%20Air%20-%20Real%20Designs/B/Bell%20406%20OH-58D%20Kiowa%20Warrior%20-%20various%20users.png"/>
            <p:cNvPicPr>
              <a:picLocks noChangeAspect="1" noChangeArrowheads="1"/>
            </p:cNvPicPr>
            <p:nvPr/>
          </p:nvPicPr>
          <p:blipFill>
            <a:blip r:embed="rId2" cstate="print"/>
            <a:srcRect t="29135" r="69754" b="34446"/>
            <a:stretch>
              <a:fillRect/>
            </a:stretch>
          </p:blipFill>
          <p:spPr bwMode="auto">
            <a:xfrm>
              <a:off x="152400" y="1729387"/>
              <a:ext cx="2743200" cy="1090013"/>
            </a:xfrm>
            <a:prstGeom prst="rect">
              <a:avLst/>
            </a:prstGeom>
            <a:noFill/>
          </p:spPr>
        </p:pic>
        <p:pic>
          <p:nvPicPr>
            <p:cNvPr id="11272" name="Picture 8" descr="http://www.the-blueprints.com/blueprints-depot/helicopters/boeing/boeing-ah-64d-apache-longbow-3.png"/>
            <p:cNvPicPr>
              <a:picLocks noChangeAspect="1" noChangeArrowheads="1"/>
            </p:cNvPicPr>
            <p:nvPr/>
          </p:nvPicPr>
          <p:blipFill>
            <a:blip r:embed="rId3" cstate="print"/>
            <a:srcRect l="49822" b="64710"/>
            <a:stretch>
              <a:fillRect/>
            </a:stretch>
          </p:blipFill>
          <p:spPr bwMode="auto">
            <a:xfrm>
              <a:off x="5105400" y="1752600"/>
              <a:ext cx="2895600" cy="1077098"/>
            </a:xfrm>
            <a:prstGeom prst="rect">
              <a:avLst/>
            </a:prstGeom>
            <a:noFill/>
          </p:spPr>
        </p:pic>
        <p:pic>
          <p:nvPicPr>
            <p:cNvPr id="10" name="Picture 6" descr="C:\Users\kent.may\Desktop\CAV AC\CAV SQDN.emf"/>
            <p:cNvPicPr>
              <a:picLocks noChangeAspect="1" noChangeArrowheads="1"/>
            </p:cNvPicPr>
            <p:nvPr/>
          </p:nvPicPr>
          <p:blipFill>
            <a:blip r:embed="rId4" cstate="print"/>
            <a:srcRect/>
            <a:stretch>
              <a:fillRect/>
            </a:stretch>
          </p:blipFill>
          <p:spPr bwMode="auto">
            <a:xfrm>
              <a:off x="457200" y="2895600"/>
              <a:ext cx="457200" cy="304800"/>
            </a:xfrm>
            <a:prstGeom prst="rect">
              <a:avLst/>
            </a:prstGeom>
            <a:noFill/>
          </p:spPr>
        </p:pic>
        <p:pic>
          <p:nvPicPr>
            <p:cNvPr id="11" name="Picture 5" descr="C:\Users\kent.may\Desktop\Attack Heavy AC.emf"/>
            <p:cNvPicPr>
              <a:picLocks noChangeAspect="1" noChangeArrowheads="1"/>
            </p:cNvPicPr>
            <p:nvPr/>
          </p:nvPicPr>
          <p:blipFill>
            <a:blip r:embed="rId5" cstate="print"/>
            <a:srcRect l="19514"/>
            <a:stretch>
              <a:fillRect/>
            </a:stretch>
          </p:blipFill>
          <p:spPr bwMode="auto">
            <a:xfrm>
              <a:off x="5278172" y="2895600"/>
              <a:ext cx="360628" cy="297524"/>
            </a:xfrm>
            <a:prstGeom prst="rect">
              <a:avLst/>
            </a:prstGeom>
            <a:noFill/>
          </p:spPr>
        </p:pic>
        <p:sp>
          <p:nvSpPr>
            <p:cNvPr id="12" name="TextBox 11"/>
            <p:cNvSpPr txBox="1"/>
            <p:nvPr/>
          </p:nvSpPr>
          <p:spPr>
            <a:xfrm>
              <a:off x="990600" y="2819400"/>
              <a:ext cx="2514600" cy="523220"/>
            </a:xfrm>
            <a:prstGeom prst="rect">
              <a:avLst/>
            </a:prstGeom>
            <a:noFill/>
          </p:spPr>
          <p:txBody>
            <a:bodyPr wrap="square" rtlCol="0">
              <a:spAutoFit/>
            </a:bodyPr>
            <a:lstStyle/>
            <a:p>
              <a:r>
                <a:rPr lang="en-US" sz="1400" dirty="0" smtClean="0"/>
                <a:t>Attack/Reconnaissance Squadron (ARS) </a:t>
              </a:r>
              <a:endParaRPr lang="en-US" sz="1400" dirty="0"/>
            </a:p>
          </p:txBody>
        </p:sp>
        <p:sp>
          <p:nvSpPr>
            <p:cNvPr id="13" name="TextBox 12"/>
            <p:cNvSpPr txBox="1"/>
            <p:nvPr/>
          </p:nvSpPr>
          <p:spPr>
            <a:xfrm>
              <a:off x="2895600" y="2209800"/>
              <a:ext cx="914400" cy="461665"/>
            </a:xfrm>
            <a:prstGeom prst="rect">
              <a:avLst/>
            </a:prstGeom>
            <a:noFill/>
          </p:spPr>
          <p:txBody>
            <a:bodyPr wrap="square" rtlCol="0">
              <a:spAutoFit/>
            </a:bodyPr>
            <a:lstStyle/>
            <a:p>
              <a:r>
                <a:rPr lang="en-US" sz="2400" dirty="0" smtClean="0"/>
                <a:t>X 30</a:t>
              </a:r>
              <a:endParaRPr lang="en-US" sz="2400" dirty="0"/>
            </a:p>
          </p:txBody>
        </p:sp>
        <p:sp>
          <p:nvSpPr>
            <p:cNvPr id="14" name="TextBox 13"/>
            <p:cNvSpPr txBox="1"/>
            <p:nvPr/>
          </p:nvSpPr>
          <p:spPr>
            <a:xfrm>
              <a:off x="3657600" y="2133600"/>
              <a:ext cx="609600" cy="646331"/>
            </a:xfrm>
            <a:prstGeom prst="rect">
              <a:avLst/>
            </a:prstGeom>
            <a:noFill/>
          </p:spPr>
          <p:txBody>
            <a:bodyPr wrap="square" rtlCol="0">
              <a:spAutoFit/>
            </a:bodyPr>
            <a:lstStyle/>
            <a:p>
              <a:pPr algn="ctr"/>
              <a:r>
                <a:rPr lang="en-US" sz="3600" dirty="0" smtClean="0"/>
                <a:t>=</a:t>
              </a:r>
              <a:endParaRPr lang="en-US" sz="3600" dirty="0"/>
            </a:p>
          </p:txBody>
        </p:sp>
        <p:sp>
          <p:nvSpPr>
            <p:cNvPr id="15" name="TextBox 14"/>
            <p:cNvSpPr txBox="1"/>
            <p:nvPr/>
          </p:nvSpPr>
          <p:spPr>
            <a:xfrm>
              <a:off x="5791200" y="2829580"/>
              <a:ext cx="2514600" cy="523220"/>
            </a:xfrm>
            <a:prstGeom prst="rect">
              <a:avLst/>
            </a:prstGeom>
            <a:noFill/>
          </p:spPr>
          <p:txBody>
            <a:bodyPr wrap="square" rtlCol="0">
              <a:spAutoFit/>
            </a:bodyPr>
            <a:lstStyle/>
            <a:p>
              <a:r>
                <a:rPr lang="en-US" sz="1400" dirty="0" smtClean="0"/>
                <a:t>Attack/Reconnaissance Battalion (ARB) </a:t>
              </a:r>
              <a:endParaRPr lang="en-US" sz="1400" dirty="0"/>
            </a:p>
          </p:txBody>
        </p:sp>
        <p:sp>
          <p:nvSpPr>
            <p:cNvPr id="16" name="TextBox 15"/>
            <p:cNvSpPr txBox="1"/>
            <p:nvPr/>
          </p:nvSpPr>
          <p:spPr>
            <a:xfrm>
              <a:off x="4343400" y="2209800"/>
              <a:ext cx="914400" cy="461665"/>
            </a:xfrm>
            <a:prstGeom prst="rect">
              <a:avLst/>
            </a:prstGeom>
            <a:noFill/>
          </p:spPr>
          <p:txBody>
            <a:bodyPr wrap="square" rtlCol="0">
              <a:spAutoFit/>
            </a:bodyPr>
            <a:lstStyle/>
            <a:p>
              <a:r>
                <a:rPr lang="en-US" sz="2400" dirty="0" smtClean="0"/>
                <a:t>X 24</a:t>
              </a:r>
              <a:endParaRPr lang="en-US" sz="2400" dirty="0"/>
            </a:p>
          </p:txBody>
        </p:sp>
      </p:grpSp>
      <p:sp>
        <p:nvSpPr>
          <p:cNvPr id="17" name="Title 1"/>
          <p:cNvSpPr txBox="1">
            <a:spLocks/>
          </p:cNvSpPr>
          <p:nvPr/>
        </p:nvSpPr>
        <p:spPr>
          <a:xfrm>
            <a:off x="0" y="4267200"/>
            <a:ext cx="9144000" cy="838200"/>
          </a:xfrm>
          <a:prstGeom prst="rect">
            <a:avLst/>
          </a:prstGeom>
        </p:spPr>
        <p:txBody>
          <a:bodyPr vert="horz" lIns="91440" tIns="45720" rIns="91440" bIns="45720" rtlCol="0" anchor="ctr">
            <a:normAutofit/>
          </a:bodyPr>
          <a:lstStyle/>
          <a:p>
            <a:pPr lvl="0" algn="ctr">
              <a:spcBef>
                <a:spcPct val="0"/>
              </a:spcBef>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24 AH in for 30 KW out creates a </a:t>
            </a:r>
            <a:r>
              <a:rPr kumimoji="0" lang="en-US" sz="2800" b="0" i="0" u="none" strike="noStrike" kern="1200" cap="none" spc="0" normalizeH="0" noProof="0" dirty="0" smtClean="0">
                <a:ln>
                  <a:noFill/>
                </a:ln>
                <a:solidFill>
                  <a:schemeClr val="tx1"/>
                </a:solidFill>
                <a:effectLst/>
                <a:uLnTx/>
                <a:uFillTx/>
                <a:latin typeface="+mj-lt"/>
                <a:ea typeface="+mj-ea"/>
                <a:cs typeface="+mj-cs"/>
              </a:rPr>
              <a:t>ratio to </a:t>
            </a:r>
            <a:r>
              <a:rPr kumimoji="0" lang="en-US" sz="2800" b="1" i="0" u="none" strike="noStrike" kern="1200" cap="none" spc="0" normalizeH="0" noProof="0" dirty="0" smtClean="0">
                <a:ln>
                  <a:noFill/>
                </a:ln>
                <a:solidFill>
                  <a:srgbClr val="FF0000"/>
                </a:solidFill>
                <a:effectLst/>
                <a:uLnTx/>
                <a:uFillTx/>
                <a:latin typeface="+mj-lt"/>
                <a:ea typeface="+mj-ea"/>
                <a:cs typeface="+mj-cs"/>
              </a:rPr>
              <a:t>.8 KW to 1 AH </a:t>
            </a:r>
            <a:endParaRPr kumimoji="0" lang="en-US" sz="28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TextBox 18"/>
          <p:cNvSpPr txBox="1"/>
          <p:nvPr/>
        </p:nvSpPr>
        <p:spPr>
          <a:xfrm>
            <a:off x="762000" y="6096000"/>
            <a:ext cx="7543800" cy="584775"/>
          </a:xfrm>
          <a:prstGeom prst="rect">
            <a:avLst/>
          </a:prstGeom>
          <a:noFill/>
          <a:ln>
            <a:solidFill>
              <a:schemeClr val="tx1"/>
            </a:solidFill>
          </a:ln>
        </p:spPr>
        <p:txBody>
          <a:bodyPr wrap="square" rtlCol="0">
            <a:spAutoFit/>
          </a:bodyPr>
          <a:lstStyle/>
          <a:p>
            <a:pPr algn="ctr"/>
            <a:r>
              <a:rPr lang="en-US" sz="1600" dirty="0" smtClean="0"/>
              <a:t>If a Kiowa Warrior is 30% the purchase cost compared to an Apache, but it is 80% as capable as an Apache, why did we buy any Apaches in the first place?</a:t>
            </a:r>
          </a:p>
        </p:txBody>
      </p:sp>
      <p:sp>
        <p:nvSpPr>
          <p:cNvPr id="21" name="Title 1"/>
          <p:cNvSpPr txBox="1">
            <a:spLocks/>
          </p:cNvSpPr>
          <p:nvPr/>
        </p:nvSpPr>
        <p:spPr>
          <a:xfrm>
            <a:off x="152400" y="5105400"/>
            <a:ext cx="8839200" cy="838200"/>
          </a:xfrm>
          <a:prstGeom prst="rect">
            <a:avLst/>
          </a:prstGeom>
        </p:spPr>
        <p:txBody>
          <a:bodyPr vert="horz" lIns="91440" tIns="45720" rIns="91440" bIns="45720" rtlCol="0" anchor="ctr">
            <a:normAutofit fontScale="92500" lnSpcReduction="10000"/>
          </a:bodyPr>
          <a:lstStyle/>
          <a:p>
            <a:pPr lvl="0" algn="ctr">
              <a:spcBef>
                <a:spcPct val="0"/>
              </a:spcBef>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The purchase</a:t>
            </a:r>
            <a:r>
              <a:rPr kumimoji="0" lang="en-US" sz="2800" b="0" i="0" u="none" strike="noStrike" kern="1200" cap="none" spc="0" normalizeH="0" noProof="0" dirty="0" smtClean="0">
                <a:ln>
                  <a:noFill/>
                </a:ln>
                <a:solidFill>
                  <a:schemeClr val="tx1"/>
                </a:solidFill>
                <a:effectLst/>
                <a:uLnTx/>
                <a:uFillTx/>
                <a:latin typeface="+mj-lt"/>
                <a:ea typeface="+mj-ea"/>
                <a:cs typeface="+mj-cs"/>
              </a:rPr>
              <a:t> price of a KW is $11m while the purchase price of an Apache is $35m. This creates a ratio of </a:t>
            </a:r>
            <a:r>
              <a:rPr kumimoji="0" lang="en-US" sz="2800" b="1" i="0" u="none" strike="noStrike" kern="1200" cap="none" spc="0" normalizeH="0" noProof="0" dirty="0" smtClean="0">
                <a:ln>
                  <a:noFill/>
                </a:ln>
                <a:solidFill>
                  <a:srgbClr val="FF0000"/>
                </a:solidFill>
                <a:effectLst/>
                <a:uLnTx/>
                <a:uFillTx/>
                <a:latin typeface="+mj-lt"/>
                <a:ea typeface="+mj-ea"/>
                <a:cs typeface="+mj-cs"/>
              </a:rPr>
              <a:t>.3KW to 1 AH</a:t>
            </a:r>
            <a:endParaRPr kumimoji="0" lang="en-US" sz="2800" b="1" i="0" u="none" strike="noStrike" kern="1200" cap="none" spc="0" normalizeH="0" baseline="0" noProof="0" dirty="0" smtClean="0">
              <a:ln>
                <a:noFill/>
              </a:ln>
              <a:solidFill>
                <a:srgbClr val="FF0000"/>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470025"/>
          </a:xfrm>
        </p:spPr>
        <p:txBody>
          <a:bodyPr anchor="ctr" anchorCtr="0">
            <a:normAutofit/>
          </a:bodyPr>
          <a:lstStyle/>
          <a:p>
            <a:r>
              <a:rPr lang="en-US" dirty="0" smtClean="0"/>
              <a:t>What analysis was done that led to a Ratio of Relative Combat Capability?</a:t>
            </a:r>
            <a:endParaRPr lang="en-US" dirty="0"/>
          </a:p>
        </p:txBody>
      </p:sp>
      <p:sp>
        <p:nvSpPr>
          <p:cNvPr id="5" name="Title 1"/>
          <p:cNvSpPr txBox="1">
            <a:spLocks/>
          </p:cNvSpPr>
          <p:nvPr/>
        </p:nvSpPr>
        <p:spPr>
          <a:xfrm>
            <a:off x="0" y="3378881"/>
            <a:ext cx="9144000" cy="6858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j-lt"/>
                <a:ea typeface="+mj-ea"/>
                <a:cs typeface="+mj-cs"/>
              </a:rPr>
              <a:t>5* Factors</a:t>
            </a:r>
            <a:r>
              <a:rPr kumimoji="0" lang="en-US" sz="2400" b="0" i="0" u="none" strike="noStrike" kern="1200" cap="none" spc="0" normalizeH="0" noProof="0" dirty="0" smtClean="0">
                <a:ln>
                  <a:noFill/>
                </a:ln>
                <a:solidFill>
                  <a:schemeClr val="tx1"/>
                </a:solidFill>
                <a:effectLst/>
                <a:uLnTx/>
                <a:uFillTx/>
                <a:latin typeface="+mj-lt"/>
                <a:ea typeface="+mj-ea"/>
                <a:cs typeface="+mj-cs"/>
              </a:rPr>
              <a:t> of Attack/Recon Combat Capability should have been Analyzed:</a:t>
            </a:r>
          </a:p>
        </p:txBody>
      </p:sp>
      <p:sp>
        <p:nvSpPr>
          <p:cNvPr id="12" name="TextBox 11"/>
          <p:cNvSpPr txBox="1"/>
          <p:nvPr/>
        </p:nvSpPr>
        <p:spPr>
          <a:xfrm>
            <a:off x="0" y="2505670"/>
            <a:ext cx="8991600" cy="923330"/>
          </a:xfrm>
          <a:prstGeom prst="rect">
            <a:avLst/>
          </a:prstGeom>
          <a:noFill/>
          <a:ln>
            <a:solidFill>
              <a:schemeClr val="tx1"/>
            </a:solidFill>
          </a:ln>
        </p:spPr>
        <p:txBody>
          <a:bodyPr wrap="square" rtlCol="0">
            <a:spAutoFit/>
          </a:bodyPr>
          <a:lstStyle/>
          <a:p>
            <a:pPr algn="ctr"/>
            <a:r>
              <a:rPr lang="en-US" dirty="0" smtClean="0"/>
              <a:t>No analysis of relative combat capability led to the development of ARI. </a:t>
            </a:r>
          </a:p>
          <a:p>
            <a:pPr algn="ctr"/>
            <a:r>
              <a:rPr lang="en-US" dirty="0" smtClean="0"/>
              <a:t>The only answer to the question - How many Apaches will it take to replace the KW fleet? was:</a:t>
            </a:r>
          </a:p>
          <a:p>
            <a:pPr algn="ctr"/>
            <a:r>
              <a:rPr lang="en-US" dirty="0" smtClean="0"/>
              <a:t> Every one the National Guard has, not one less, not one more.</a:t>
            </a:r>
            <a:endParaRPr lang="en-US" dirty="0"/>
          </a:p>
        </p:txBody>
      </p:sp>
      <p:grpSp>
        <p:nvGrpSpPr>
          <p:cNvPr id="3" name="Group 17"/>
          <p:cNvGrpSpPr/>
          <p:nvPr/>
        </p:nvGrpSpPr>
        <p:grpSpPr>
          <a:xfrm>
            <a:off x="457200" y="1371600"/>
            <a:ext cx="7848600" cy="1100311"/>
            <a:chOff x="152400" y="1729387"/>
            <a:chExt cx="7848600" cy="1100311"/>
          </a:xfrm>
        </p:grpSpPr>
        <p:pic>
          <p:nvPicPr>
            <p:cNvPr id="19" name="Picture 6" descr="http://shipbucket.com/Misc%20Drawings/FD%20Scale%202/FD%20Air%20-%20Real%20Designs/B/Bell%20406%20OH-58D%20Kiowa%20Warrior%20-%20various%20users.png"/>
            <p:cNvPicPr>
              <a:picLocks noChangeAspect="1" noChangeArrowheads="1"/>
            </p:cNvPicPr>
            <p:nvPr/>
          </p:nvPicPr>
          <p:blipFill>
            <a:blip r:embed="rId2" cstate="print"/>
            <a:srcRect t="29135" r="69754" b="34446"/>
            <a:stretch>
              <a:fillRect/>
            </a:stretch>
          </p:blipFill>
          <p:spPr bwMode="auto">
            <a:xfrm>
              <a:off x="152400" y="1729387"/>
              <a:ext cx="2743200" cy="1090013"/>
            </a:xfrm>
            <a:prstGeom prst="rect">
              <a:avLst/>
            </a:prstGeom>
            <a:noFill/>
          </p:spPr>
        </p:pic>
        <p:pic>
          <p:nvPicPr>
            <p:cNvPr id="20" name="Picture 8" descr="http://www.the-blueprints.com/blueprints-depot/helicopters/boeing/boeing-ah-64d-apache-longbow-3.png"/>
            <p:cNvPicPr>
              <a:picLocks noChangeAspect="1" noChangeArrowheads="1"/>
            </p:cNvPicPr>
            <p:nvPr/>
          </p:nvPicPr>
          <p:blipFill>
            <a:blip r:embed="rId3" cstate="print"/>
            <a:srcRect l="49822" b="64710"/>
            <a:stretch>
              <a:fillRect/>
            </a:stretch>
          </p:blipFill>
          <p:spPr bwMode="auto">
            <a:xfrm>
              <a:off x="5105400" y="1752600"/>
              <a:ext cx="2895600" cy="1077098"/>
            </a:xfrm>
            <a:prstGeom prst="rect">
              <a:avLst/>
            </a:prstGeom>
            <a:noFill/>
          </p:spPr>
        </p:pic>
        <p:sp>
          <p:nvSpPr>
            <p:cNvPr id="24" name="TextBox 23"/>
            <p:cNvSpPr txBox="1"/>
            <p:nvPr/>
          </p:nvSpPr>
          <p:spPr>
            <a:xfrm>
              <a:off x="2895600" y="2209800"/>
              <a:ext cx="914400" cy="461665"/>
            </a:xfrm>
            <a:prstGeom prst="rect">
              <a:avLst/>
            </a:prstGeom>
            <a:noFill/>
          </p:spPr>
          <p:txBody>
            <a:bodyPr wrap="square" rtlCol="0">
              <a:spAutoFit/>
            </a:bodyPr>
            <a:lstStyle/>
            <a:p>
              <a:r>
                <a:rPr lang="en-US" sz="2400" dirty="0" smtClean="0"/>
                <a:t>X 30</a:t>
              </a:r>
              <a:endParaRPr lang="en-US" sz="2400" dirty="0"/>
            </a:p>
          </p:txBody>
        </p:sp>
        <p:sp>
          <p:nvSpPr>
            <p:cNvPr id="25" name="TextBox 24"/>
            <p:cNvSpPr txBox="1"/>
            <p:nvPr/>
          </p:nvSpPr>
          <p:spPr>
            <a:xfrm>
              <a:off x="3657600" y="2133600"/>
              <a:ext cx="609600" cy="646331"/>
            </a:xfrm>
            <a:prstGeom prst="rect">
              <a:avLst/>
            </a:prstGeom>
            <a:noFill/>
          </p:spPr>
          <p:txBody>
            <a:bodyPr wrap="square" rtlCol="0">
              <a:spAutoFit/>
            </a:bodyPr>
            <a:lstStyle/>
            <a:p>
              <a:pPr algn="ctr"/>
              <a:r>
                <a:rPr lang="en-US" sz="3600" dirty="0" smtClean="0"/>
                <a:t>=</a:t>
              </a:r>
              <a:endParaRPr lang="en-US" sz="3600" dirty="0"/>
            </a:p>
          </p:txBody>
        </p:sp>
        <p:sp>
          <p:nvSpPr>
            <p:cNvPr id="27" name="TextBox 26"/>
            <p:cNvSpPr txBox="1"/>
            <p:nvPr/>
          </p:nvSpPr>
          <p:spPr>
            <a:xfrm>
              <a:off x="4343400" y="2209800"/>
              <a:ext cx="914400" cy="461665"/>
            </a:xfrm>
            <a:prstGeom prst="rect">
              <a:avLst/>
            </a:prstGeom>
            <a:noFill/>
          </p:spPr>
          <p:txBody>
            <a:bodyPr wrap="square" rtlCol="0">
              <a:spAutoFit/>
            </a:bodyPr>
            <a:lstStyle/>
            <a:p>
              <a:r>
                <a:rPr lang="en-US" sz="2400" dirty="0" smtClean="0"/>
                <a:t>X 24</a:t>
              </a:r>
              <a:endParaRPr lang="en-US" sz="2400" dirty="0"/>
            </a:p>
          </p:txBody>
        </p:sp>
      </p:grpSp>
      <p:sp>
        <p:nvSpPr>
          <p:cNvPr id="11" name="Title 1"/>
          <p:cNvSpPr txBox="1">
            <a:spLocks/>
          </p:cNvSpPr>
          <p:nvPr/>
        </p:nvSpPr>
        <p:spPr>
          <a:xfrm>
            <a:off x="838200" y="3823317"/>
            <a:ext cx="7620000" cy="2384425"/>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buFont typeface="+mj-lt"/>
              <a:buAutoNum type="arabicPeriod"/>
              <a:tabLst/>
              <a:defRPr/>
            </a:pPr>
            <a:r>
              <a:rPr lang="en-US" sz="2800" b="1" baseline="0" dirty="0" smtClean="0">
                <a:latin typeface="+mj-lt"/>
                <a:ea typeface="+mj-ea"/>
                <a:cs typeface="+mj-cs"/>
              </a:rPr>
              <a:t>Weapons </a:t>
            </a:r>
            <a:r>
              <a:rPr lang="en-US" sz="2800" baseline="0" dirty="0" smtClean="0">
                <a:latin typeface="+mj-lt"/>
                <a:ea typeface="+mj-ea"/>
                <a:cs typeface="+mj-cs"/>
              </a:rPr>
              <a:t>Delivery</a:t>
            </a:r>
          </a:p>
          <a:p>
            <a:pPr marL="742950" marR="0" lvl="0" indent="-742950" defTabSz="914400" rtl="0" eaLnBrk="1" fontAlgn="auto" latinLnBrk="0" hangingPunct="1">
              <a:lnSpc>
                <a:spcPct val="100000"/>
              </a:lnSpc>
              <a:spcBef>
                <a:spcPct val="0"/>
              </a:spcBef>
              <a:spcAft>
                <a:spcPts val="0"/>
              </a:spcAft>
              <a:buClrTx/>
              <a:buSzTx/>
              <a:buFont typeface="+mj-lt"/>
              <a:buAutoNum type="arabicPeriod"/>
              <a:tabLst/>
              <a:defRPr/>
            </a:pPr>
            <a:r>
              <a:rPr lang="en-US" sz="2800" b="1" dirty="0" smtClean="0">
                <a:latin typeface="+mj-lt"/>
                <a:ea typeface="+mj-ea"/>
                <a:cs typeface="+mj-cs"/>
              </a:rPr>
              <a:t>Station Time</a:t>
            </a:r>
            <a:r>
              <a:rPr lang="en-US" sz="2800" dirty="0" smtClean="0">
                <a:latin typeface="+mj-lt"/>
                <a:ea typeface="+mj-ea"/>
                <a:cs typeface="+mj-cs"/>
              </a:rPr>
              <a:t>/Range</a:t>
            </a:r>
          </a:p>
          <a:p>
            <a:pPr marL="742950" marR="0" lvl="0" indent="-742950" defTabSz="914400" rtl="0" eaLnBrk="1" fontAlgn="auto" latinLnBrk="0" hangingPunct="1">
              <a:lnSpc>
                <a:spcPct val="100000"/>
              </a:lnSpc>
              <a:spcBef>
                <a:spcPct val="0"/>
              </a:spcBef>
              <a:spcAft>
                <a:spcPts val="0"/>
              </a:spcAft>
              <a:buClrTx/>
              <a:buSzTx/>
              <a:buFont typeface="+mj-lt"/>
              <a:buAutoNum type="arabicPeriod"/>
              <a:tabLst/>
              <a:defRPr/>
            </a:pPr>
            <a:r>
              <a:rPr lang="en-US" sz="2800" b="1" baseline="0" dirty="0" smtClean="0">
                <a:latin typeface="+mj-lt"/>
                <a:ea typeface="+mj-ea"/>
                <a:cs typeface="+mj-cs"/>
              </a:rPr>
              <a:t>Performance</a:t>
            </a:r>
            <a:r>
              <a:rPr lang="en-US" sz="2800" dirty="0" smtClean="0">
                <a:latin typeface="+mj-lt"/>
                <a:ea typeface="+mj-ea"/>
                <a:cs typeface="+mj-cs"/>
              </a:rPr>
              <a:t> – High, Hot and Heavy</a:t>
            </a:r>
          </a:p>
          <a:p>
            <a:pPr marL="742950" lvl="0" indent="-742950">
              <a:spcBef>
                <a:spcPct val="0"/>
              </a:spcBef>
              <a:buFont typeface="+mj-lt"/>
              <a:buAutoNum type="arabicPeriod"/>
            </a:pPr>
            <a:r>
              <a:rPr lang="en-US" sz="2800" b="1" dirty="0" smtClean="0">
                <a:latin typeface="+mj-lt"/>
                <a:ea typeface="+mj-ea"/>
                <a:cs typeface="+mj-cs"/>
              </a:rPr>
              <a:t>Sensors</a:t>
            </a:r>
            <a:r>
              <a:rPr lang="en-US" sz="2800" dirty="0" smtClean="0">
                <a:latin typeface="+mj-lt"/>
                <a:ea typeface="+mj-ea"/>
                <a:cs typeface="+mj-cs"/>
              </a:rPr>
              <a:t> for </a:t>
            </a:r>
            <a:r>
              <a:rPr lang="en-US" sz="2800" baseline="0" dirty="0" smtClean="0">
                <a:latin typeface="+mj-lt"/>
                <a:ea typeface="+mj-ea"/>
                <a:cs typeface="+mj-cs"/>
              </a:rPr>
              <a:t>Weapons,</a:t>
            </a:r>
            <a:r>
              <a:rPr lang="en-US" sz="2800" dirty="0" smtClean="0">
                <a:latin typeface="+mj-lt"/>
                <a:ea typeface="+mj-ea"/>
                <a:cs typeface="+mj-cs"/>
              </a:rPr>
              <a:t> Recon and Pilotage</a:t>
            </a:r>
            <a:endParaRPr lang="en-US" sz="28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buFont typeface="+mj-lt"/>
              <a:buAutoNum type="arabicPeriod"/>
              <a:tabLst/>
              <a:defRPr/>
            </a:pPr>
            <a:r>
              <a:rPr kumimoji="0" lang="en-US" sz="2800" b="1" i="0" u="none" strike="noStrike" kern="1200" cap="none" spc="0" normalizeH="0" baseline="0" noProof="0" dirty="0" smtClean="0">
                <a:ln>
                  <a:noFill/>
                </a:ln>
                <a:solidFill>
                  <a:schemeClr val="tx1"/>
                </a:solidFill>
                <a:effectLst/>
                <a:uLnTx/>
                <a:uFillTx/>
                <a:latin typeface="+mj-lt"/>
                <a:ea typeface="+mj-ea"/>
                <a:cs typeface="+mj-cs"/>
              </a:rPr>
              <a:t>Survivability</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of Aircraft and Crew </a:t>
            </a:r>
          </a:p>
        </p:txBody>
      </p:sp>
      <p:sp>
        <p:nvSpPr>
          <p:cNvPr id="13" name="TextBox 12"/>
          <p:cNvSpPr txBox="1"/>
          <p:nvPr/>
        </p:nvSpPr>
        <p:spPr>
          <a:xfrm>
            <a:off x="3962400" y="1600200"/>
            <a:ext cx="609600" cy="646331"/>
          </a:xfrm>
          <a:prstGeom prst="rect">
            <a:avLst/>
          </a:prstGeom>
          <a:noFill/>
        </p:spPr>
        <p:txBody>
          <a:bodyPr wrap="square" rtlCol="0">
            <a:spAutoFit/>
          </a:bodyPr>
          <a:lstStyle/>
          <a:p>
            <a:pPr algn="ctr"/>
            <a:r>
              <a:rPr lang="en-US" sz="3600" dirty="0" smtClean="0"/>
              <a:t>?</a:t>
            </a:r>
            <a:endParaRPr lang="en-US" sz="3600" dirty="0"/>
          </a:p>
        </p:txBody>
      </p:sp>
      <p:sp>
        <p:nvSpPr>
          <p:cNvPr id="14" name="TextBox 13"/>
          <p:cNvSpPr txBox="1"/>
          <p:nvPr/>
        </p:nvSpPr>
        <p:spPr>
          <a:xfrm>
            <a:off x="228600" y="6207742"/>
            <a:ext cx="8686800" cy="461665"/>
          </a:xfrm>
          <a:prstGeom prst="rect">
            <a:avLst/>
          </a:prstGeom>
          <a:noFill/>
          <a:ln>
            <a:solidFill>
              <a:schemeClr val="tx1"/>
            </a:solidFill>
          </a:ln>
        </p:spPr>
        <p:txBody>
          <a:bodyPr wrap="square" rtlCol="0">
            <a:spAutoFit/>
          </a:bodyPr>
          <a:lstStyle/>
          <a:p>
            <a:pPr algn="ctr"/>
            <a:r>
              <a:rPr lang="en-US" sz="1200" dirty="0" smtClean="0"/>
              <a:t>*Comparison of combat capability on </a:t>
            </a:r>
            <a:r>
              <a:rPr lang="en-US" sz="1200" dirty="0"/>
              <a:t>the follow page </a:t>
            </a:r>
            <a:r>
              <a:rPr lang="en-US" sz="1200" dirty="0" smtClean="0"/>
              <a:t>uses data from the TM 1-1520-248-10 OH-58D Kiowa Warrior Operators Manual, TM 1-1520-251-10-2 AH-64D Apache Operators Manual and the TC 1-400, Brigade Aviation Element Handbook.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1470025"/>
          </a:xfrm>
        </p:spPr>
        <p:txBody>
          <a:bodyPr anchor="ctr" anchorCtr="0">
            <a:normAutofit/>
          </a:bodyPr>
          <a:lstStyle/>
          <a:p>
            <a:r>
              <a:rPr lang="en-US" dirty="0" smtClean="0"/>
              <a:t>Comparison of Combat Capability </a:t>
            </a:r>
            <a:endParaRPr lang="en-US" dirty="0"/>
          </a:p>
        </p:txBody>
      </p:sp>
      <p:sp>
        <p:nvSpPr>
          <p:cNvPr id="5" name="Title 1"/>
          <p:cNvSpPr txBox="1">
            <a:spLocks/>
          </p:cNvSpPr>
          <p:nvPr/>
        </p:nvSpPr>
        <p:spPr>
          <a:xfrm>
            <a:off x="76200" y="1066800"/>
            <a:ext cx="3505200" cy="1317625"/>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500 Rounds  .50 Caliber (12.75mm), </a:t>
            </a:r>
            <a:r>
              <a:rPr lang="en-US" sz="1600" dirty="0" smtClean="0">
                <a:solidFill>
                  <a:srgbClr val="FF0000"/>
                </a:solidFill>
                <a:latin typeface="+mj-lt"/>
                <a:ea typeface="+mj-ea"/>
                <a:cs typeface="+mj-cs"/>
              </a:rPr>
              <a:t>or</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14 - 2.75” Rocket, </a:t>
            </a:r>
            <a:r>
              <a:rPr lang="en-US" sz="1600" baseline="0" dirty="0" smtClean="0">
                <a:solidFill>
                  <a:srgbClr val="FF0000"/>
                </a:solidFill>
                <a:latin typeface="+mj-lt"/>
                <a:ea typeface="+mj-ea"/>
                <a:cs typeface="+mj-cs"/>
              </a:rPr>
              <a:t>or</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4 – Hellfire Missiles, </a:t>
            </a:r>
            <a:r>
              <a:rPr lang="en-US" sz="1600" dirty="0" smtClean="0">
                <a:solidFill>
                  <a:srgbClr val="FF0000"/>
                </a:solidFill>
                <a:latin typeface="+mj-lt"/>
                <a:ea typeface="+mj-ea"/>
                <a:cs typeface="+mj-cs"/>
              </a:rPr>
              <a:t>or</a:t>
            </a:r>
          </a:p>
          <a:p>
            <a:pPr marL="742950" lvl="0" indent="-742950">
              <a:spcBef>
                <a:spcPct val="0"/>
              </a:spcBef>
            </a:pPr>
            <a:r>
              <a:rPr lang="en-US" sz="1600" noProof="0" dirty="0" smtClean="0">
                <a:latin typeface="+mj-lt"/>
                <a:ea typeface="+mj-ea"/>
                <a:cs typeface="+mj-cs"/>
              </a:rPr>
              <a:t>Combo of 50% of any 2 above</a:t>
            </a:r>
            <a:endParaRPr kumimoji="0" lang="en-US" sz="16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3" name="Title 1"/>
          <p:cNvSpPr txBox="1">
            <a:spLocks/>
          </p:cNvSpPr>
          <p:nvPr/>
        </p:nvSpPr>
        <p:spPr>
          <a:xfrm>
            <a:off x="3657600" y="1066800"/>
            <a:ext cx="4191000" cy="1317625"/>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330* Rounds 30mm (High Explosive), </a:t>
            </a:r>
            <a:r>
              <a:rPr lang="en-US" sz="1600" dirty="0" smtClean="0">
                <a:solidFill>
                  <a:srgbClr val="00B050"/>
                </a:solidFill>
                <a:latin typeface="+mj-lt"/>
                <a:ea typeface="+mj-ea"/>
                <a:cs typeface="+mj-cs"/>
              </a:rPr>
              <a:t>&amp;</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38 - 2.75” Rocket, </a:t>
            </a:r>
            <a:r>
              <a:rPr lang="en-US" sz="1600" baseline="0" dirty="0" smtClean="0">
                <a:solidFill>
                  <a:srgbClr val="00B050"/>
                </a:solidFill>
                <a:latin typeface="+mj-lt"/>
                <a:ea typeface="+mj-ea"/>
                <a:cs typeface="+mj-cs"/>
              </a:rPr>
              <a:t>&amp;</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8 – Hellfire Missiles</a:t>
            </a:r>
          </a:p>
          <a:p>
            <a:pPr marL="742950" lvl="0" indent="-742950">
              <a:spcBef>
                <a:spcPct val="0"/>
              </a:spcBef>
            </a:pPr>
            <a:r>
              <a:rPr lang="en-US" sz="1600" noProof="0" dirty="0" smtClean="0">
                <a:latin typeface="+mj-lt"/>
                <a:ea typeface="+mj-ea"/>
                <a:cs typeface="+mj-cs"/>
              </a:rPr>
              <a:t>*(1200 </a:t>
            </a:r>
            <a:r>
              <a:rPr lang="en-US" sz="1600" noProof="0" dirty="0" err="1" smtClean="0">
                <a:latin typeface="+mj-lt"/>
                <a:ea typeface="+mj-ea"/>
                <a:cs typeface="+mj-cs"/>
              </a:rPr>
              <a:t>Rds</a:t>
            </a:r>
            <a:r>
              <a:rPr lang="en-US" sz="1600" noProof="0" dirty="0" smtClean="0">
                <a:latin typeface="+mj-lt"/>
                <a:ea typeface="+mj-ea"/>
                <a:cs typeface="+mj-cs"/>
              </a:rPr>
              <a:t> 30mm with 1 hr less of fuel)</a:t>
            </a:r>
            <a:endParaRPr kumimoji="0" lang="en-US" sz="160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4" name="Title 1"/>
          <p:cNvSpPr txBox="1">
            <a:spLocks/>
          </p:cNvSpPr>
          <p:nvPr/>
        </p:nvSpPr>
        <p:spPr>
          <a:xfrm>
            <a:off x="228600" y="2187575"/>
            <a:ext cx="6096000" cy="555625"/>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tabLst/>
              <a:defRPr/>
            </a:pPr>
            <a:r>
              <a:rPr lang="en-US" b="1" baseline="0" dirty="0" smtClean="0">
                <a:latin typeface="+mj-lt"/>
                <a:ea typeface="+mj-ea"/>
                <a:cs typeface="+mj-cs"/>
              </a:rPr>
              <a:t>		</a:t>
            </a:r>
            <a:r>
              <a:rPr lang="en-US" b="1" dirty="0" smtClean="0">
                <a:latin typeface="+mj-lt"/>
                <a:ea typeface="+mj-ea"/>
                <a:cs typeface="+mj-cs"/>
              </a:rPr>
              <a:t>     2- </a:t>
            </a:r>
            <a:r>
              <a:rPr lang="en-US" b="1" baseline="0" dirty="0" smtClean="0">
                <a:latin typeface="+mj-lt"/>
                <a:ea typeface="+mj-ea"/>
                <a:cs typeface="+mj-cs"/>
              </a:rPr>
              <a:t>Station Time 		</a:t>
            </a:r>
            <a:endParaRPr lang="en-US" b="1" u="sng" baseline="0" dirty="0" smtClean="0">
              <a:latin typeface="+mj-lt"/>
              <a:ea typeface="+mj-ea"/>
              <a:cs typeface="+mj-cs"/>
            </a:endParaRPr>
          </a:p>
        </p:txBody>
      </p:sp>
      <p:sp>
        <p:nvSpPr>
          <p:cNvPr id="15" name="Title 1"/>
          <p:cNvSpPr txBox="1">
            <a:spLocks/>
          </p:cNvSpPr>
          <p:nvPr/>
        </p:nvSpPr>
        <p:spPr>
          <a:xfrm>
            <a:off x="76200" y="2514600"/>
            <a:ext cx="2514600" cy="609600"/>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2.5 hours or</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200 mile range</a:t>
            </a:r>
          </a:p>
        </p:txBody>
      </p:sp>
      <p:sp>
        <p:nvSpPr>
          <p:cNvPr id="16" name="Title 1"/>
          <p:cNvSpPr txBox="1">
            <a:spLocks/>
          </p:cNvSpPr>
          <p:nvPr/>
        </p:nvSpPr>
        <p:spPr>
          <a:xfrm>
            <a:off x="3657600" y="2514600"/>
            <a:ext cx="3124200" cy="609600"/>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3.5 hours (w/330 </a:t>
            </a:r>
            <a:r>
              <a:rPr lang="en-US" sz="1600" dirty="0" err="1" smtClean="0">
                <a:latin typeface="+mj-lt"/>
                <a:ea typeface="+mj-ea"/>
                <a:cs typeface="+mj-cs"/>
              </a:rPr>
              <a:t>Rds</a:t>
            </a:r>
            <a:r>
              <a:rPr lang="en-US" sz="1600" dirty="0" smtClean="0">
                <a:latin typeface="+mj-lt"/>
                <a:ea typeface="+mj-ea"/>
                <a:cs typeface="+mj-cs"/>
              </a:rPr>
              <a:t> 30mm) or</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350 mile range</a:t>
            </a:r>
          </a:p>
        </p:txBody>
      </p:sp>
      <p:sp>
        <p:nvSpPr>
          <p:cNvPr id="17" name="Title 1"/>
          <p:cNvSpPr txBox="1">
            <a:spLocks/>
          </p:cNvSpPr>
          <p:nvPr/>
        </p:nvSpPr>
        <p:spPr>
          <a:xfrm>
            <a:off x="-76200" y="2873375"/>
            <a:ext cx="6629400" cy="555625"/>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tabLst/>
              <a:defRPr/>
            </a:pPr>
            <a:r>
              <a:rPr lang="en-US" b="1" baseline="0" dirty="0" smtClean="0">
                <a:latin typeface="+mj-lt"/>
                <a:ea typeface="+mj-ea"/>
                <a:cs typeface="+mj-cs"/>
              </a:rPr>
              <a:t>		</a:t>
            </a:r>
            <a:r>
              <a:rPr lang="en-US" b="1" dirty="0" smtClean="0">
                <a:latin typeface="+mj-lt"/>
                <a:ea typeface="+mj-ea"/>
                <a:cs typeface="+mj-cs"/>
              </a:rPr>
              <a:t>     3- Performance</a:t>
            </a:r>
            <a:r>
              <a:rPr lang="en-US" b="1" baseline="0" dirty="0" smtClean="0">
                <a:latin typeface="+mj-lt"/>
                <a:ea typeface="+mj-ea"/>
                <a:cs typeface="+mj-cs"/>
              </a:rPr>
              <a:t> 		</a:t>
            </a:r>
            <a:endParaRPr lang="en-US" b="1" u="sng" baseline="0" dirty="0" smtClean="0">
              <a:latin typeface="+mj-lt"/>
              <a:ea typeface="+mj-ea"/>
              <a:cs typeface="+mj-cs"/>
            </a:endParaRPr>
          </a:p>
        </p:txBody>
      </p:sp>
      <p:sp>
        <p:nvSpPr>
          <p:cNvPr id="18" name="Title 1"/>
          <p:cNvSpPr txBox="1">
            <a:spLocks/>
          </p:cNvSpPr>
          <p:nvPr/>
        </p:nvSpPr>
        <p:spPr>
          <a:xfrm>
            <a:off x="76200" y="3124200"/>
            <a:ext cx="2514600" cy="914400"/>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7,500’ combat ceiling</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80</a:t>
            </a:r>
            <a:r>
              <a:rPr lang="en-US" sz="1600" dirty="0" smtClean="0">
                <a:latin typeface="+mj-lt"/>
                <a:ea typeface="+mj-ea"/>
                <a:cs typeface="+mj-cs"/>
              </a:rPr>
              <a:t> </a:t>
            </a:r>
            <a:r>
              <a:rPr lang="en-US" sz="1600" dirty="0" err="1" smtClean="0">
                <a:latin typeface="+mj-lt"/>
                <a:ea typeface="+mj-ea"/>
                <a:cs typeface="+mj-cs"/>
              </a:rPr>
              <a:t>Kts</a:t>
            </a:r>
            <a:r>
              <a:rPr lang="en-US" sz="1600" dirty="0" smtClean="0">
                <a:latin typeface="+mj-lt"/>
                <a:ea typeface="+mj-ea"/>
                <a:cs typeface="+mj-cs"/>
              </a:rPr>
              <a:t> cruise speed</a:t>
            </a:r>
          </a:p>
        </p:txBody>
      </p:sp>
      <p:sp>
        <p:nvSpPr>
          <p:cNvPr id="21" name="Title 1"/>
          <p:cNvSpPr txBox="1">
            <a:spLocks/>
          </p:cNvSpPr>
          <p:nvPr/>
        </p:nvSpPr>
        <p:spPr>
          <a:xfrm>
            <a:off x="3657600" y="3124200"/>
            <a:ext cx="2514600" cy="914400"/>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12,000’ combat ceiling</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100</a:t>
            </a:r>
            <a:r>
              <a:rPr lang="en-US" sz="1600" dirty="0" smtClean="0">
                <a:latin typeface="+mj-lt"/>
                <a:ea typeface="+mj-ea"/>
                <a:cs typeface="+mj-cs"/>
              </a:rPr>
              <a:t> </a:t>
            </a:r>
            <a:r>
              <a:rPr lang="en-US" sz="1600" dirty="0" err="1" smtClean="0">
                <a:latin typeface="+mj-lt"/>
                <a:ea typeface="+mj-ea"/>
                <a:cs typeface="+mj-cs"/>
              </a:rPr>
              <a:t>Kts</a:t>
            </a:r>
            <a:r>
              <a:rPr lang="en-US" sz="1600" dirty="0" smtClean="0">
                <a:latin typeface="+mj-lt"/>
                <a:ea typeface="+mj-ea"/>
                <a:cs typeface="+mj-cs"/>
              </a:rPr>
              <a:t> cruise speed</a:t>
            </a:r>
          </a:p>
        </p:txBody>
      </p:sp>
      <p:sp>
        <p:nvSpPr>
          <p:cNvPr id="22" name="Title 1"/>
          <p:cNvSpPr txBox="1">
            <a:spLocks/>
          </p:cNvSpPr>
          <p:nvPr/>
        </p:nvSpPr>
        <p:spPr>
          <a:xfrm>
            <a:off x="152400" y="3635375"/>
            <a:ext cx="6629400" cy="555625"/>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tabLst/>
              <a:defRPr/>
            </a:pPr>
            <a:r>
              <a:rPr lang="en-US" b="1" baseline="0" dirty="0" smtClean="0">
                <a:latin typeface="+mj-lt"/>
                <a:ea typeface="+mj-ea"/>
                <a:cs typeface="+mj-cs"/>
              </a:rPr>
              <a:t>		</a:t>
            </a:r>
            <a:r>
              <a:rPr lang="en-US" b="1" dirty="0" smtClean="0">
                <a:latin typeface="+mj-lt"/>
                <a:ea typeface="+mj-ea"/>
                <a:cs typeface="+mj-cs"/>
              </a:rPr>
              <a:t>    4- Sensors</a:t>
            </a:r>
            <a:r>
              <a:rPr lang="en-US" b="1" baseline="0" dirty="0" smtClean="0">
                <a:latin typeface="+mj-lt"/>
                <a:ea typeface="+mj-ea"/>
                <a:cs typeface="+mj-cs"/>
              </a:rPr>
              <a:t> 		</a:t>
            </a:r>
            <a:endParaRPr lang="en-US" b="1" u="sng" baseline="0" dirty="0" smtClean="0">
              <a:latin typeface="+mj-lt"/>
              <a:ea typeface="+mj-ea"/>
              <a:cs typeface="+mj-cs"/>
            </a:endParaRPr>
          </a:p>
        </p:txBody>
      </p:sp>
      <p:sp>
        <p:nvSpPr>
          <p:cNvPr id="23" name="Title 1"/>
          <p:cNvSpPr txBox="1">
            <a:spLocks/>
          </p:cNvSpPr>
          <p:nvPr/>
        </p:nvSpPr>
        <p:spPr>
          <a:xfrm>
            <a:off x="0" y="762000"/>
            <a:ext cx="6629400" cy="555625"/>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tabLst/>
              <a:defRPr/>
            </a:pPr>
            <a:r>
              <a:rPr lang="en-US" b="1" u="sng" baseline="0" dirty="0" smtClean="0">
                <a:latin typeface="+mj-lt"/>
                <a:ea typeface="+mj-ea"/>
                <a:cs typeface="+mj-cs"/>
              </a:rPr>
              <a:t>Kiowa Warrior</a:t>
            </a:r>
            <a:r>
              <a:rPr lang="en-US" b="1" baseline="0" dirty="0" smtClean="0">
                <a:latin typeface="+mj-lt"/>
                <a:ea typeface="+mj-ea"/>
                <a:cs typeface="+mj-cs"/>
              </a:rPr>
              <a:t>  ($11M)	</a:t>
            </a:r>
            <a:r>
              <a:rPr lang="en-US" b="1" dirty="0" smtClean="0">
                <a:latin typeface="+mj-lt"/>
                <a:ea typeface="+mj-ea"/>
                <a:cs typeface="+mj-cs"/>
              </a:rPr>
              <a:t> 1- Weapons</a:t>
            </a:r>
            <a:r>
              <a:rPr lang="en-US" b="1" baseline="0" dirty="0" smtClean="0">
                <a:latin typeface="+mj-lt"/>
                <a:ea typeface="+mj-ea"/>
                <a:cs typeface="+mj-cs"/>
              </a:rPr>
              <a:t> 	</a:t>
            </a:r>
            <a:r>
              <a:rPr lang="en-US" b="1" u="sng" baseline="0" dirty="0" smtClean="0">
                <a:latin typeface="+mj-lt"/>
                <a:ea typeface="+mj-ea"/>
                <a:cs typeface="+mj-cs"/>
              </a:rPr>
              <a:t>Apache </a:t>
            </a:r>
            <a:r>
              <a:rPr lang="en-US" b="1" dirty="0" smtClean="0">
                <a:latin typeface="+mj-lt"/>
                <a:ea typeface="+mj-ea"/>
                <a:cs typeface="+mj-cs"/>
              </a:rPr>
              <a:t> ($35M)</a:t>
            </a:r>
            <a:endParaRPr lang="en-US" b="1" u="sng" baseline="0" dirty="0" smtClean="0">
              <a:latin typeface="+mj-lt"/>
              <a:ea typeface="+mj-ea"/>
              <a:cs typeface="+mj-cs"/>
            </a:endParaRPr>
          </a:p>
        </p:txBody>
      </p:sp>
      <p:sp>
        <p:nvSpPr>
          <p:cNvPr id="26" name="Title 1"/>
          <p:cNvSpPr txBox="1">
            <a:spLocks/>
          </p:cNvSpPr>
          <p:nvPr/>
        </p:nvSpPr>
        <p:spPr>
          <a:xfrm>
            <a:off x="76200" y="4038600"/>
            <a:ext cx="2819400" cy="1143000"/>
          </a:xfrm>
          <a:prstGeom prst="rect">
            <a:avLst/>
          </a:prstGeom>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1 FLIR - targeting only </a:t>
            </a:r>
            <a:r>
              <a:rPr lang="en-US" sz="1600" dirty="0" smtClean="0">
                <a:solidFill>
                  <a:srgbClr val="FF0000"/>
                </a:solidFill>
                <a:latin typeface="+mj-lt"/>
                <a:ea typeface="+mj-ea"/>
                <a:cs typeface="+mj-cs"/>
              </a:rPr>
              <a:t>17 X</a:t>
            </a:r>
            <a:r>
              <a:rPr lang="en-US" sz="1600" dirty="0" smtClean="0">
                <a:latin typeface="+mj-lt"/>
                <a:ea typeface="+mj-ea"/>
                <a:cs typeface="+mj-cs"/>
              </a:rPr>
              <a:t> Mag</a:t>
            </a:r>
          </a:p>
          <a:p>
            <a:pPr marL="742950" lvl="0" indent="-742950">
              <a:spcBef>
                <a:spcPct val="0"/>
              </a:spcBef>
              <a:defRPr/>
            </a:pPr>
            <a:r>
              <a:rPr lang="en-US" sz="1600" dirty="0" smtClean="0">
                <a:latin typeface="+mj-lt"/>
                <a:ea typeface="+mj-ea"/>
                <a:cs typeface="+mj-cs"/>
              </a:rPr>
              <a:t>1 DTV – targeting only </a:t>
            </a:r>
            <a:r>
              <a:rPr lang="en-US" sz="1600" dirty="0" smtClean="0">
                <a:solidFill>
                  <a:srgbClr val="FF0000"/>
                </a:solidFill>
              </a:rPr>
              <a:t>25 X</a:t>
            </a:r>
            <a:r>
              <a:rPr lang="en-US" sz="1600" dirty="0" smtClean="0"/>
              <a:t> Mag</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NVG  - targeting/pilotage</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LZMUMS- (UAV)</a:t>
            </a:r>
          </a:p>
        </p:txBody>
      </p:sp>
      <p:sp>
        <p:nvSpPr>
          <p:cNvPr id="28" name="Title 1"/>
          <p:cNvSpPr txBox="1">
            <a:spLocks/>
          </p:cNvSpPr>
          <p:nvPr/>
        </p:nvSpPr>
        <p:spPr>
          <a:xfrm>
            <a:off x="3657600" y="3962400"/>
            <a:ext cx="3200400" cy="1447800"/>
          </a:xfrm>
          <a:prstGeom prst="rect">
            <a:avLst/>
          </a:prstGeom>
        </p:spPr>
        <p:txBody>
          <a:bodyPr vert="horz" lIns="91440" tIns="45720" rIns="91440" bIns="45720" rtlCol="0" anchor="ctr">
            <a:normAutofit/>
          </a:bodyPr>
          <a:lstStyle/>
          <a:p>
            <a:pPr marL="742950" lvl="0" indent="-742950">
              <a:spcBef>
                <a:spcPct val="0"/>
              </a:spcBef>
            </a:pPr>
            <a:r>
              <a:rPr lang="en-US" sz="1600" dirty="0" smtClean="0">
                <a:latin typeface="+mj-lt"/>
                <a:ea typeface="+mj-ea"/>
                <a:cs typeface="+mj-cs"/>
              </a:rPr>
              <a:t>2 FLIR </a:t>
            </a:r>
            <a:r>
              <a:rPr lang="en-US" sz="1600" dirty="0" smtClean="0"/>
              <a:t>targeting/</a:t>
            </a:r>
            <a:r>
              <a:rPr lang="en-US" sz="1600" dirty="0" err="1" smtClean="0"/>
              <a:t>pilotage</a:t>
            </a:r>
            <a:r>
              <a:rPr lang="en-US" sz="1600" dirty="0" smtClean="0"/>
              <a:t>  </a:t>
            </a:r>
            <a:r>
              <a:rPr lang="en-US" sz="1600" dirty="0" smtClean="0">
                <a:solidFill>
                  <a:srgbClr val="00B050"/>
                </a:solidFill>
              </a:rPr>
              <a:t>36 X</a:t>
            </a:r>
            <a:r>
              <a:rPr lang="en-US" sz="1600" dirty="0" smtClean="0"/>
              <a:t> </a:t>
            </a:r>
            <a:r>
              <a:rPr lang="en-US" sz="1600" dirty="0" err="1" smtClean="0"/>
              <a:t>Mag</a:t>
            </a:r>
            <a:endParaRPr lang="en-US" sz="1600" dirty="0" smtClean="0">
              <a:latin typeface="+mj-lt"/>
              <a:ea typeface="+mj-ea"/>
              <a:cs typeface="+mj-cs"/>
            </a:endParaRPr>
          </a:p>
          <a:p>
            <a:pPr marL="742950" lvl="0" indent="-742950">
              <a:spcBef>
                <a:spcPct val="0"/>
              </a:spcBef>
            </a:pPr>
            <a:r>
              <a:rPr lang="en-US" sz="1600" dirty="0" smtClean="0">
                <a:latin typeface="+mj-lt"/>
                <a:ea typeface="+mj-ea"/>
                <a:cs typeface="+mj-cs"/>
              </a:rPr>
              <a:t>1 DTV </a:t>
            </a:r>
            <a:r>
              <a:rPr lang="en-US" sz="1600" dirty="0" smtClean="0"/>
              <a:t>targeting only </a:t>
            </a:r>
            <a:r>
              <a:rPr lang="en-US" sz="1600" dirty="0" smtClean="0">
                <a:solidFill>
                  <a:srgbClr val="00B050"/>
                </a:solidFill>
              </a:rPr>
              <a:t>126 X</a:t>
            </a:r>
            <a:r>
              <a:rPr lang="en-US" sz="1600" dirty="0" smtClean="0"/>
              <a:t> </a:t>
            </a:r>
            <a:r>
              <a:rPr lang="en-US" sz="1600" dirty="0" err="1" smtClean="0"/>
              <a:t>Mag</a:t>
            </a:r>
            <a:endParaRPr lang="en-US" sz="1600" dirty="0" smtClean="0">
              <a:latin typeface="+mj-lt"/>
              <a:ea typeface="+mj-ea"/>
              <a:cs typeface="+mj-cs"/>
            </a:endParaRPr>
          </a:p>
          <a:p>
            <a:pPr marL="742950" lvl="0" indent="-742950">
              <a:spcBef>
                <a:spcPct val="0"/>
              </a:spcBef>
            </a:pPr>
            <a:r>
              <a:rPr lang="en-US" sz="1600" baseline="0" dirty="0" smtClean="0">
                <a:latin typeface="+mj-lt"/>
                <a:ea typeface="+mj-ea"/>
                <a:cs typeface="+mj-cs"/>
              </a:rPr>
              <a:t>NVG - </a:t>
            </a:r>
            <a:r>
              <a:rPr lang="en-US" sz="1600" dirty="0"/>
              <a:t>targeting/pilotage</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MUM-T (UAV)</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Fire Control Radar - targeting</a:t>
            </a:r>
            <a:endParaRPr lang="en-US" sz="1600" baseline="0" dirty="0" smtClean="0">
              <a:latin typeface="+mj-lt"/>
              <a:ea typeface="+mj-ea"/>
              <a:cs typeface="+mj-cs"/>
            </a:endParaRPr>
          </a:p>
        </p:txBody>
      </p:sp>
      <p:sp>
        <p:nvSpPr>
          <p:cNvPr id="29" name="Title 1"/>
          <p:cNvSpPr txBox="1">
            <a:spLocks/>
          </p:cNvSpPr>
          <p:nvPr/>
        </p:nvSpPr>
        <p:spPr>
          <a:xfrm>
            <a:off x="228600" y="5235575"/>
            <a:ext cx="6248400" cy="555625"/>
          </a:xfrm>
          <a:prstGeom prst="rect">
            <a:avLst/>
          </a:prstGeom>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tabLst/>
              <a:defRPr/>
            </a:pPr>
            <a:r>
              <a:rPr lang="en-US" b="1" baseline="0" dirty="0" smtClean="0">
                <a:latin typeface="+mj-lt"/>
                <a:ea typeface="+mj-ea"/>
                <a:cs typeface="+mj-cs"/>
              </a:rPr>
              <a:t>		</a:t>
            </a:r>
            <a:r>
              <a:rPr lang="en-US" b="1" dirty="0" smtClean="0">
                <a:latin typeface="+mj-lt"/>
                <a:ea typeface="+mj-ea"/>
                <a:cs typeface="+mj-cs"/>
              </a:rPr>
              <a:t>    5- Survivability</a:t>
            </a:r>
            <a:r>
              <a:rPr lang="en-US" b="1" baseline="0" dirty="0" smtClean="0">
                <a:latin typeface="+mj-lt"/>
                <a:ea typeface="+mj-ea"/>
                <a:cs typeface="+mj-cs"/>
              </a:rPr>
              <a:t> 		</a:t>
            </a:r>
            <a:endParaRPr lang="en-US" b="1" u="sng" baseline="0" dirty="0" smtClean="0">
              <a:latin typeface="+mj-lt"/>
              <a:ea typeface="+mj-ea"/>
              <a:cs typeface="+mj-cs"/>
            </a:endParaRPr>
          </a:p>
        </p:txBody>
      </p:sp>
      <p:sp>
        <p:nvSpPr>
          <p:cNvPr id="30" name="Title 1"/>
          <p:cNvSpPr txBox="1">
            <a:spLocks/>
          </p:cNvSpPr>
          <p:nvPr/>
        </p:nvSpPr>
        <p:spPr>
          <a:xfrm>
            <a:off x="152400" y="5334000"/>
            <a:ext cx="4191000" cy="1828800"/>
          </a:xfrm>
          <a:prstGeom prst="rect">
            <a:avLst/>
          </a:prstGeom>
        </p:spPr>
        <p:txBody>
          <a:bodyPr vert="horz" lIns="91440" tIns="45720" rIns="91440" bIns="45720" rtlCol="0" anchor="ctr">
            <a:no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Single Engine</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Low energy absorbing skid gear</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Single crew station</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Cockpit Airbag</a:t>
            </a:r>
            <a:r>
              <a:rPr lang="en-US" sz="1600" dirty="0" smtClean="0">
                <a:latin typeface="+mj-lt"/>
                <a:ea typeface="+mj-ea"/>
                <a:cs typeface="+mj-cs"/>
              </a:rPr>
              <a:t> system</a:t>
            </a:r>
          </a:p>
          <a:p>
            <a:pPr marL="742950" marR="0" lvl="0" indent="-742950" defTabSz="914400" rtl="0" eaLnBrk="1" fontAlgn="auto" latinLnBrk="0" hangingPunct="1">
              <a:lnSpc>
                <a:spcPct val="100000"/>
              </a:lnSpc>
              <a:spcBef>
                <a:spcPct val="0"/>
              </a:spcBef>
              <a:spcAft>
                <a:spcPts val="0"/>
              </a:spcAft>
              <a:buClrTx/>
              <a:buSzTx/>
              <a:tabLst/>
              <a:defRPr/>
            </a:pPr>
            <a:endParaRPr lang="en-US" sz="1600" baseline="0" dirty="0" smtClean="0">
              <a:latin typeface="+mj-lt"/>
              <a:ea typeface="+mj-ea"/>
              <a:cs typeface="+mj-cs"/>
            </a:endParaRPr>
          </a:p>
        </p:txBody>
      </p:sp>
      <p:sp>
        <p:nvSpPr>
          <p:cNvPr id="31" name="Title 1"/>
          <p:cNvSpPr txBox="1">
            <a:spLocks/>
          </p:cNvSpPr>
          <p:nvPr/>
        </p:nvSpPr>
        <p:spPr>
          <a:xfrm>
            <a:off x="3657600" y="5257800"/>
            <a:ext cx="4191000" cy="1828800"/>
          </a:xfrm>
          <a:prstGeom prst="rect">
            <a:avLst/>
          </a:prstGeom>
        </p:spPr>
        <p:txBody>
          <a:bodyPr vert="horz" lIns="91440" tIns="45720" rIns="91440" bIns="45720" rtlCol="0" anchor="ctr">
            <a:no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Dual Engine</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High energy absorbing landing gear</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2 Separate crew stations w/blast shield</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Backup Control System (BUCS)</a:t>
            </a:r>
            <a:endParaRPr lang="en-US" sz="1600" baseline="0" dirty="0" smtClean="0">
              <a:latin typeface="+mj-lt"/>
              <a:ea typeface="+mj-ea"/>
              <a:cs typeface="+mj-cs"/>
            </a:endParaRPr>
          </a:p>
        </p:txBody>
      </p:sp>
      <p:sp>
        <p:nvSpPr>
          <p:cNvPr id="32" name="Title 1"/>
          <p:cNvSpPr txBox="1">
            <a:spLocks/>
          </p:cNvSpPr>
          <p:nvPr/>
        </p:nvSpPr>
        <p:spPr>
          <a:xfrm>
            <a:off x="7162800" y="914400"/>
            <a:ext cx="1828800" cy="838200"/>
          </a:xfrm>
          <a:prstGeom prst="rect">
            <a:avLst/>
          </a:prstGeom>
          <a:ln>
            <a:solidFill>
              <a:schemeClr val="tx1"/>
            </a:solidFill>
          </a:ln>
        </p:spPr>
        <p:txBody>
          <a:bodyPr vert="horz" lIns="91440" tIns="45720" rIns="91440" bIns="45720" rtlCol="0" anchor="ctr">
            <a:normAutofit/>
          </a:bodyPr>
          <a:lstStyle/>
          <a:p>
            <a:pPr marL="742950" marR="0" lvl="0" indent="-742950" algn="ctr"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3 Hypothetical </a:t>
            </a:r>
          </a:p>
          <a:p>
            <a:pPr marL="742950" marR="0" lvl="0" indent="-742950" algn="ctr"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Ratios of Relative </a:t>
            </a:r>
          </a:p>
          <a:p>
            <a:pPr marL="742950" marR="0" lvl="0" indent="-742950" algn="ctr"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Combat Capability :</a:t>
            </a:r>
            <a:endParaRPr lang="en-US" sz="1600" baseline="0" dirty="0" smtClean="0">
              <a:latin typeface="+mj-lt"/>
              <a:ea typeface="+mj-ea"/>
              <a:cs typeface="+mj-cs"/>
            </a:endParaRPr>
          </a:p>
        </p:txBody>
      </p:sp>
      <p:sp>
        <p:nvSpPr>
          <p:cNvPr id="36" name="Title 1"/>
          <p:cNvSpPr txBox="1">
            <a:spLocks/>
          </p:cNvSpPr>
          <p:nvPr/>
        </p:nvSpPr>
        <p:spPr>
          <a:xfrm>
            <a:off x="7162800" y="1752600"/>
            <a:ext cx="1828800" cy="1676400"/>
          </a:xfrm>
          <a:prstGeom prst="rect">
            <a:avLst/>
          </a:prstGeom>
          <a:ln>
            <a:solidFill>
              <a:schemeClr val="tx1"/>
            </a:solidFill>
          </a:ln>
        </p:spPr>
        <p:txBody>
          <a:bodyPr vert="horz" lIns="91440" tIns="45720" rIns="91440" bIns="45720" rtlCol="0" anchor="ctr">
            <a:normAutofit lnSpcReduction="1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Ratio A</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 .1 KW to AH</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2- .6 KW to AH</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3- .5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4- .5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5- .3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 </a:t>
            </a:r>
            <a:r>
              <a:rPr lang="en-US" sz="1600" b="1" dirty="0" smtClean="0">
                <a:latin typeface="+mj-lt"/>
                <a:ea typeface="+mj-ea"/>
                <a:cs typeface="+mj-cs"/>
              </a:rPr>
              <a:t>.4</a:t>
            </a:r>
            <a:r>
              <a:rPr lang="en-US" sz="1600" dirty="0" smtClean="0">
                <a:latin typeface="+mj-lt"/>
                <a:ea typeface="+mj-ea"/>
                <a:cs typeface="+mj-cs"/>
              </a:rPr>
              <a:t> KW to AH</a:t>
            </a:r>
            <a:endParaRPr lang="en-US" sz="1600" baseline="0" dirty="0" smtClean="0">
              <a:latin typeface="+mj-lt"/>
              <a:ea typeface="+mj-ea"/>
              <a:cs typeface="+mj-cs"/>
            </a:endParaRPr>
          </a:p>
        </p:txBody>
      </p:sp>
      <p:sp>
        <p:nvSpPr>
          <p:cNvPr id="37" name="Title 1"/>
          <p:cNvSpPr txBox="1">
            <a:spLocks/>
          </p:cNvSpPr>
          <p:nvPr/>
        </p:nvSpPr>
        <p:spPr>
          <a:xfrm>
            <a:off x="7162800" y="3429000"/>
            <a:ext cx="1828800" cy="1676400"/>
          </a:xfrm>
          <a:prstGeom prst="rect">
            <a:avLst/>
          </a:prstGeom>
          <a:ln>
            <a:solidFill>
              <a:schemeClr val="tx1"/>
            </a:solidFill>
          </a:ln>
        </p:spPr>
        <p:txBody>
          <a:bodyPr vert="horz" lIns="91440" tIns="45720" rIns="91440" bIns="45720" rtlCol="0" anchor="ctr">
            <a:normAutofit lnSpcReduction="1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Ratio B</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 .2 KW to AH</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2- .7 KW to AH</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3- .6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4- .6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5- .4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 </a:t>
            </a:r>
            <a:r>
              <a:rPr lang="en-US" sz="1600" b="1" dirty="0" smtClean="0">
                <a:latin typeface="+mj-lt"/>
                <a:ea typeface="+mj-ea"/>
                <a:cs typeface="+mj-cs"/>
              </a:rPr>
              <a:t>.5</a:t>
            </a:r>
            <a:r>
              <a:rPr lang="en-US" sz="1600" dirty="0" smtClean="0">
                <a:latin typeface="+mj-lt"/>
                <a:ea typeface="+mj-ea"/>
                <a:cs typeface="+mj-cs"/>
              </a:rPr>
              <a:t> KW to AH</a:t>
            </a:r>
            <a:endParaRPr lang="en-US" sz="1600" baseline="0" dirty="0" smtClean="0">
              <a:latin typeface="+mj-lt"/>
              <a:ea typeface="+mj-ea"/>
              <a:cs typeface="+mj-cs"/>
            </a:endParaRPr>
          </a:p>
        </p:txBody>
      </p:sp>
      <p:sp>
        <p:nvSpPr>
          <p:cNvPr id="38" name="Title 1"/>
          <p:cNvSpPr txBox="1">
            <a:spLocks/>
          </p:cNvSpPr>
          <p:nvPr/>
        </p:nvSpPr>
        <p:spPr>
          <a:xfrm>
            <a:off x="7162800" y="5105400"/>
            <a:ext cx="1828800" cy="1676400"/>
          </a:xfrm>
          <a:prstGeom prst="rect">
            <a:avLst/>
          </a:prstGeom>
          <a:ln>
            <a:solidFill>
              <a:schemeClr val="tx1"/>
            </a:solidFill>
          </a:ln>
        </p:spPr>
        <p:txBody>
          <a:bodyPr vert="horz" lIns="91440" tIns="45720" rIns="91440" bIns="45720" rtlCol="0" anchor="ctr">
            <a:normAutofit lnSpcReduction="1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Ratio C</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 .3 KW to AH</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2- .8 KW to AH</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3- .7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4- .7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5- .5 KW to AH</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 </a:t>
            </a:r>
            <a:r>
              <a:rPr lang="en-US" sz="1600" b="1" dirty="0" smtClean="0">
                <a:latin typeface="+mj-lt"/>
                <a:ea typeface="+mj-ea"/>
                <a:cs typeface="+mj-cs"/>
              </a:rPr>
              <a:t>.6</a:t>
            </a:r>
            <a:r>
              <a:rPr lang="en-US" sz="1600" dirty="0" smtClean="0">
                <a:latin typeface="+mj-lt"/>
                <a:ea typeface="+mj-ea"/>
                <a:cs typeface="+mj-cs"/>
              </a:rPr>
              <a:t> KW to AH</a:t>
            </a:r>
            <a:endParaRPr lang="en-US" sz="1600" baseline="0" dirty="0" smtClean="0">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470025"/>
          </a:xfrm>
        </p:spPr>
        <p:txBody>
          <a:bodyPr anchor="ctr" anchorCtr="0">
            <a:normAutofit/>
          </a:bodyPr>
          <a:lstStyle/>
          <a:p>
            <a:r>
              <a:rPr lang="en-US" dirty="0" smtClean="0"/>
              <a:t>COA A - Ratio of Relative </a:t>
            </a:r>
            <a:br>
              <a:rPr lang="en-US" dirty="0" smtClean="0"/>
            </a:br>
            <a:r>
              <a:rPr lang="en-US" dirty="0" smtClean="0"/>
              <a:t>Combat Capability = </a:t>
            </a:r>
            <a:r>
              <a:rPr lang="en-US" dirty="0" smtClean="0">
                <a:solidFill>
                  <a:srgbClr val="FF0000"/>
                </a:solidFill>
              </a:rPr>
              <a:t>.4 KW to 1 AH </a:t>
            </a:r>
            <a:endParaRPr lang="en-US" dirty="0">
              <a:solidFill>
                <a:srgbClr val="FF0000"/>
              </a:solidFill>
            </a:endParaRPr>
          </a:p>
        </p:txBody>
      </p:sp>
      <p:sp>
        <p:nvSpPr>
          <p:cNvPr id="12" name="TextBox 11"/>
          <p:cNvSpPr txBox="1"/>
          <p:nvPr/>
        </p:nvSpPr>
        <p:spPr>
          <a:xfrm>
            <a:off x="6248400" y="5410200"/>
            <a:ext cx="2743200" cy="1169551"/>
          </a:xfrm>
          <a:prstGeom prst="rect">
            <a:avLst/>
          </a:prstGeom>
          <a:noFill/>
        </p:spPr>
        <p:txBody>
          <a:bodyPr wrap="square" rtlCol="0">
            <a:spAutoFit/>
          </a:bodyPr>
          <a:lstStyle/>
          <a:p>
            <a:r>
              <a:rPr lang="en-US" sz="1400" dirty="0" smtClean="0"/>
              <a:t>***TNARNG KW ARS, MSARNG ARC, 2 current NG ARBs as well as USAR ARBs from  TX and KY all convert to new NG ARS, other current 6 NG ARBs remain ARB. </a:t>
            </a:r>
          </a:p>
        </p:txBody>
      </p:sp>
      <p:grpSp>
        <p:nvGrpSpPr>
          <p:cNvPr id="3" name="Group 10"/>
          <p:cNvGrpSpPr/>
          <p:nvPr/>
        </p:nvGrpSpPr>
        <p:grpSpPr>
          <a:xfrm>
            <a:off x="609600" y="1729387"/>
            <a:ext cx="8153400" cy="1623413"/>
            <a:chOff x="152400" y="1729387"/>
            <a:chExt cx="8153400" cy="1623413"/>
          </a:xfrm>
        </p:grpSpPr>
        <p:pic>
          <p:nvPicPr>
            <p:cNvPr id="13" name="Picture 6" descr="http://shipbucket.com/Misc%20Drawings/FD%20Scale%202/FD%20Air%20-%20Real%20Designs/B/Bell%20406%20OH-58D%20Kiowa%20Warrior%20-%20various%20users.png"/>
            <p:cNvPicPr>
              <a:picLocks noChangeAspect="1" noChangeArrowheads="1"/>
            </p:cNvPicPr>
            <p:nvPr/>
          </p:nvPicPr>
          <p:blipFill>
            <a:blip r:embed="rId2" cstate="print"/>
            <a:srcRect t="29135" r="69754" b="34446"/>
            <a:stretch>
              <a:fillRect/>
            </a:stretch>
          </p:blipFill>
          <p:spPr bwMode="auto">
            <a:xfrm>
              <a:off x="152400" y="1729387"/>
              <a:ext cx="2743200" cy="1090013"/>
            </a:xfrm>
            <a:prstGeom prst="rect">
              <a:avLst/>
            </a:prstGeom>
            <a:noFill/>
          </p:spPr>
        </p:pic>
        <p:pic>
          <p:nvPicPr>
            <p:cNvPr id="14" name="Picture 8" descr="http://www.the-blueprints.com/blueprints-depot/helicopters/boeing/boeing-ah-64d-apache-longbow-3.png"/>
            <p:cNvPicPr>
              <a:picLocks noChangeAspect="1" noChangeArrowheads="1"/>
            </p:cNvPicPr>
            <p:nvPr/>
          </p:nvPicPr>
          <p:blipFill>
            <a:blip r:embed="rId3" cstate="print"/>
            <a:srcRect l="49822" b="64710"/>
            <a:stretch>
              <a:fillRect/>
            </a:stretch>
          </p:blipFill>
          <p:spPr bwMode="auto">
            <a:xfrm>
              <a:off x="5105400" y="1752600"/>
              <a:ext cx="2895600" cy="1077098"/>
            </a:xfrm>
            <a:prstGeom prst="rect">
              <a:avLst/>
            </a:prstGeom>
            <a:noFill/>
          </p:spPr>
        </p:pic>
        <p:pic>
          <p:nvPicPr>
            <p:cNvPr id="15" name="Picture 6" descr="C:\Users\kent.may\Desktop\CAV AC\CAV SQDN.emf"/>
            <p:cNvPicPr>
              <a:picLocks noChangeAspect="1" noChangeArrowheads="1"/>
            </p:cNvPicPr>
            <p:nvPr/>
          </p:nvPicPr>
          <p:blipFill>
            <a:blip r:embed="rId4" cstate="print"/>
            <a:srcRect/>
            <a:stretch>
              <a:fillRect/>
            </a:stretch>
          </p:blipFill>
          <p:spPr bwMode="auto">
            <a:xfrm>
              <a:off x="457200" y="2895600"/>
              <a:ext cx="457200" cy="304800"/>
            </a:xfrm>
            <a:prstGeom prst="rect">
              <a:avLst/>
            </a:prstGeom>
            <a:noFill/>
          </p:spPr>
        </p:pic>
        <p:sp>
          <p:nvSpPr>
            <p:cNvPr id="17" name="TextBox 16"/>
            <p:cNvSpPr txBox="1"/>
            <p:nvPr/>
          </p:nvSpPr>
          <p:spPr>
            <a:xfrm>
              <a:off x="990600" y="2819400"/>
              <a:ext cx="2514600" cy="523220"/>
            </a:xfrm>
            <a:prstGeom prst="rect">
              <a:avLst/>
            </a:prstGeom>
            <a:noFill/>
          </p:spPr>
          <p:txBody>
            <a:bodyPr wrap="square" rtlCol="0">
              <a:spAutoFit/>
            </a:bodyPr>
            <a:lstStyle/>
            <a:p>
              <a:r>
                <a:rPr lang="en-US" sz="1400" dirty="0" smtClean="0"/>
                <a:t>Attack/Reconnaissance Squadron (ARS) </a:t>
              </a:r>
              <a:endParaRPr lang="en-US" sz="1400" dirty="0"/>
            </a:p>
          </p:txBody>
        </p:sp>
        <p:sp>
          <p:nvSpPr>
            <p:cNvPr id="18" name="TextBox 17"/>
            <p:cNvSpPr txBox="1"/>
            <p:nvPr/>
          </p:nvSpPr>
          <p:spPr>
            <a:xfrm>
              <a:off x="2895600" y="2209800"/>
              <a:ext cx="914400" cy="461665"/>
            </a:xfrm>
            <a:prstGeom prst="rect">
              <a:avLst/>
            </a:prstGeom>
            <a:noFill/>
          </p:spPr>
          <p:txBody>
            <a:bodyPr wrap="square" rtlCol="0">
              <a:spAutoFit/>
            </a:bodyPr>
            <a:lstStyle/>
            <a:p>
              <a:r>
                <a:rPr lang="en-US" sz="2400" dirty="0" smtClean="0"/>
                <a:t>X 30</a:t>
              </a:r>
              <a:endParaRPr lang="en-US" sz="2400" dirty="0"/>
            </a:p>
          </p:txBody>
        </p:sp>
        <p:sp>
          <p:nvSpPr>
            <p:cNvPr id="21" name="TextBox 20"/>
            <p:cNvSpPr txBox="1"/>
            <p:nvPr/>
          </p:nvSpPr>
          <p:spPr>
            <a:xfrm>
              <a:off x="3657600" y="2133600"/>
              <a:ext cx="609600" cy="646331"/>
            </a:xfrm>
            <a:prstGeom prst="rect">
              <a:avLst/>
            </a:prstGeom>
            <a:noFill/>
          </p:spPr>
          <p:txBody>
            <a:bodyPr wrap="square" rtlCol="0">
              <a:spAutoFit/>
            </a:bodyPr>
            <a:lstStyle/>
            <a:p>
              <a:pPr algn="ctr"/>
              <a:r>
                <a:rPr lang="en-US" sz="3600" dirty="0" smtClean="0"/>
                <a:t>=</a:t>
              </a:r>
              <a:endParaRPr lang="en-US" sz="3600" dirty="0"/>
            </a:p>
          </p:txBody>
        </p:sp>
        <p:sp>
          <p:nvSpPr>
            <p:cNvPr id="22" name="TextBox 21"/>
            <p:cNvSpPr txBox="1"/>
            <p:nvPr/>
          </p:nvSpPr>
          <p:spPr>
            <a:xfrm>
              <a:off x="5791200" y="2829580"/>
              <a:ext cx="2514600" cy="523220"/>
            </a:xfrm>
            <a:prstGeom prst="rect">
              <a:avLst/>
            </a:prstGeom>
            <a:noFill/>
          </p:spPr>
          <p:txBody>
            <a:bodyPr wrap="square" rtlCol="0">
              <a:spAutoFit/>
            </a:bodyPr>
            <a:lstStyle/>
            <a:p>
              <a:r>
                <a:rPr lang="en-US" sz="1400" dirty="0" smtClean="0"/>
                <a:t>Attack/Reconnaissance Squadron (New ARI ARS) </a:t>
              </a:r>
              <a:endParaRPr lang="en-US" sz="1400" dirty="0"/>
            </a:p>
          </p:txBody>
        </p:sp>
        <p:sp>
          <p:nvSpPr>
            <p:cNvPr id="23" name="TextBox 22"/>
            <p:cNvSpPr txBox="1"/>
            <p:nvPr/>
          </p:nvSpPr>
          <p:spPr>
            <a:xfrm>
              <a:off x="4343400" y="2209800"/>
              <a:ext cx="914400" cy="461665"/>
            </a:xfrm>
            <a:prstGeom prst="rect">
              <a:avLst/>
            </a:prstGeom>
            <a:noFill/>
          </p:spPr>
          <p:txBody>
            <a:bodyPr wrap="square" rtlCol="0">
              <a:spAutoFit/>
            </a:bodyPr>
            <a:lstStyle/>
            <a:p>
              <a:r>
                <a:rPr lang="en-US" sz="2400" dirty="0" smtClean="0"/>
                <a:t>X 12</a:t>
              </a:r>
              <a:endParaRPr lang="en-US" sz="2400" dirty="0"/>
            </a:p>
          </p:txBody>
        </p:sp>
      </p:grpSp>
      <p:grpSp>
        <p:nvGrpSpPr>
          <p:cNvPr id="4" name="Group 4"/>
          <p:cNvGrpSpPr>
            <a:grpSpLocks noChangeAspect="1"/>
          </p:cNvGrpSpPr>
          <p:nvPr/>
        </p:nvGrpSpPr>
        <p:grpSpPr bwMode="auto">
          <a:xfrm>
            <a:off x="5638800" y="2895600"/>
            <a:ext cx="457200" cy="304800"/>
            <a:chOff x="3552" y="1824"/>
            <a:chExt cx="288" cy="192"/>
          </a:xfrm>
        </p:grpSpPr>
        <p:sp>
          <p:nvSpPr>
            <p:cNvPr id="1027" name="AutoShape 3"/>
            <p:cNvSpPr>
              <a:spLocks noChangeAspect="1" noChangeArrowheads="1" noTextEdit="1"/>
            </p:cNvSpPr>
            <p:nvPr/>
          </p:nvSpPr>
          <p:spPr bwMode="auto">
            <a:xfrm>
              <a:off x="3552" y="1824"/>
              <a:ext cx="288" cy="1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3714" y="1841"/>
              <a:ext cx="6"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3732" y="1841"/>
              <a:ext cx="5"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Freeform 7"/>
            <p:cNvSpPr>
              <a:spLocks/>
            </p:cNvSpPr>
            <p:nvPr/>
          </p:nvSpPr>
          <p:spPr bwMode="auto">
            <a:xfrm>
              <a:off x="3616" y="1867"/>
              <a:ext cx="219" cy="144"/>
            </a:xfrm>
            <a:custGeom>
              <a:avLst/>
              <a:gdLst/>
              <a:ahLst/>
              <a:cxnLst>
                <a:cxn ang="0">
                  <a:pos x="0" y="0"/>
                </a:cxn>
                <a:cxn ang="0">
                  <a:pos x="0" y="144"/>
                </a:cxn>
                <a:cxn ang="0">
                  <a:pos x="219" y="0"/>
                </a:cxn>
                <a:cxn ang="0">
                  <a:pos x="0" y="0"/>
                </a:cxn>
              </a:cxnLst>
              <a:rect l="0" t="0" r="r" b="b"/>
              <a:pathLst>
                <a:path w="219" h="144">
                  <a:moveTo>
                    <a:pt x="0" y="0"/>
                  </a:moveTo>
                  <a:lnTo>
                    <a:pt x="0" y="144"/>
                  </a:lnTo>
                  <a:lnTo>
                    <a:pt x="219" y="0"/>
                  </a:lnTo>
                  <a:lnTo>
                    <a:pt x="0" y="0"/>
                  </a:lnTo>
                  <a:close/>
                </a:path>
              </a:pathLst>
            </a:custGeom>
            <a:solidFill>
              <a:srgbClr val="FC012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Freeform 8"/>
            <p:cNvSpPr>
              <a:spLocks noEditPoints="1"/>
            </p:cNvSpPr>
            <p:nvPr/>
          </p:nvSpPr>
          <p:spPr bwMode="auto">
            <a:xfrm>
              <a:off x="3615" y="1866"/>
              <a:ext cx="223" cy="147"/>
            </a:xfrm>
            <a:custGeom>
              <a:avLst/>
              <a:gdLst/>
              <a:ahLst/>
              <a:cxnLst>
                <a:cxn ang="0">
                  <a:pos x="1" y="2"/>
                </a:cxn>
                <a:cxn ang="0">
                  <a:pos x="2" y="1"/>
                </a:cxn>
                <a:cxn ang="0">
                  <a:pos x="2" y="145"/>
                </a:cxn>
                <a:cxn ang="0">
                  <a:pos x="1" y="144"/>
                </a:cxn>
                <a:cxn ang="0">
                  <a:pos x="219" y="0"/>
                </a:cxn>
                <a:cxn ang="0">
                  <a:pos x="220" y="2"/>
                </a:cxn>
                <a:cxn ang="0">
                  <a:pos x="1" y="2"/>
                </a:cxn>
                <a:cxn ang="0">
                  <a:pos x="223" y="0"/>
                </a:cxn>
                <a:cxn ang="0">
                  <a:pos x="0" y="147"/>
                </a:cxn>
                <a:cxn ang="0">
                  <a:pos x="0" y="0"/>
                </a:cxn>
                <a:cxn ang="0">
                  <a:pos x="223" y="0"/>
                </a:cxn>
              </a:cxnLst>
              <a:rect l="0" t="0" r="r" b="b"/>
              <a:pathLst>
                <a:path w="223" h="147">
                  <a:moveTo>
                    <a:pt x="1" y="2"/>
                  </a:moveTo>
                  <a:lnTo>
                    <a:pt x="2" y="1"/>
                  </a:lnTo>
                  <a:lnTo>
                    <a:pt x="2" y="145"/>
                  </a:lnTo>
                  <a:lnTo>
                    <a:pt x="1" y="144"/>
                  </a:lnTo>
                  <a:lnTo>
                    <a:pt x="219" y="0"/>
                  </a:lnTo>
                  <a:lnTo>
                    <a:pt x="220" y="2"/>
                  </a:lnTo>
                  <a:lnTo>
                    <a:pt x="1" y="2"/>
                  </a:lnTo>
                  <a:close/>
                  <a:moveTo>
                    <a:pt x="223" y="0"/>
                  </a:moveTo>
                  <a:lnTo>
                    <a:pt x="0" y="147"/>
                  </a:lnTo>
                  <a:lnTo>
                    <a:pt x="0" y="0"/>
                  </a:lnTo>
                  <a:lnTo>
                    <a:pt x="223"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noEditPoints="1"/>
            </p:cNvSpPr>
            <p:nvPr/>
          </p:nvSpPr>
          <p:spPr bwMode="auto">
            <a:xfrm>
              <a:off x="3613" y="1864"/>
              <a:ext cx="225" cy="151"/>
            </a:xfrm>
            <a:custGeom>
              <a:avLst/>
              <a:gdLst/>
              <a:ahLst/>
              <a:cxnLst>
                <a:cxn ang="0">
                  <a:pos x="0" y="0"/>
                </a:cxn>
                <a:cxn ang="0">
                  <a:pos x="225" y="0"/>
                </a:cxn>
                <a:cxn ang="0">
                  <a:pos x="225" y="151"/>
                </a:cxn>
                <a:cxn ang="0">
                  <a:pos x="0" y="151"/>
                </a:cxn>
                <a:cxn ang="0">
                  <a:pos x="0" y="0"/>
                </a:cxn>
                <a:cxn ang="0">
                  <a:pos x="6" y="148"/>
                </a:cxn>
                <a:cxn ang="0">
                  <a:pos x="3" y="146"/>
                </a:cxn>
                <a:cxn ang="0">
                  <a:pos x="222" y="146"/>
                </a:cxn>
                <a:cxn ang="0">
                  <a:pos x="220" y="148"/>
                </a:cxn>
                <a:cxn ang="0">
                  <a:pos x="220" y="2"/>
                </a:cxn>
                <a:cxn ang="0">
                  <a:pos x="222" y="5"/>
                </a:cxn>
                <a:cxn ang="0">
                  <a:pos x="3" y="5"/>
                </a:cxn>
                <a:cxn ang="0">
                  <a:pos x="6" y="2"/>
                </a:cxn>
                <a:cxn ang="0">
                  <a:pos x="6" y="148"/>
                </a:cxn>
              </a:cxnLst>
              <a:rect l="0" t="0" r="r" b="b"/>
              <a:pathLst>
                <a:path w="225" h="151">
                  <a:moveTo>
                    <a:pt x="0" y="0"/>
                  </a:moveTo>
                  <a:lnTo>
                    <a:pt x="225" y="0"/>
                  </a:lnTo>
                  <a:lnTo>
                    <a:pt x="225" y="151"/>
                  </a:lnTo>
                  <a:lnTo>
                    <a:pt x="0" y="151"/>
                  </a:lnTo>
                  <a:lnTo>
                    <a:pt x="0" y="0"/>
                  </a:lnTo>
                  <a:close/>
                  <a:moveTo>
                    <a:pt x="6" y="148"/>
                  </a:moveTo>
                  <a:lnTo>
                    <a:pt x="3" y="146"/>
                  </a:lnTo>
                  <a:lnTo>
                    <a:pt x="222" y="146"/>
                  </a:lnTo>
                  <a:lnTo>
                    <a:pt x="220" y="148"/>
                  </a:lnTo>
                  <a:lnTo>
                    <a:pt x="220" y="2"/>
                  </a:lnTo>
                  <a:lnTo>
                    <a:pt x="222" y="5"/>
                  </a:lnTo>
                  <a:lnTo>
                    <a:pt x="3" y="5"/>
                  </a:lnTo>
                  <a:lnTo>
                    <a:pt x="6" y="2"/>
                  </a:lnTo>
                  <a:lnTo>
                    <a:pt x="6" y="14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3653" y="1888"/>
              <a:ext cx="75" cy="101"/>
            </a:xfrm>
            <a:custGeom>
              <a:avLst/>
              <a:gdLst/>
              <a:ahLst/>
              <a:cxnLst>
                <a:cxn ang="0">
                  <a:pos x="0" y="0"/>
                </a:cxn>
                <a:cxn ang="0">
                  <a:pos x="75" y="51"/>
                </a:cxn>
                <a:cxn ang="0">
                  <a:pos x="0" y="101"/>
                </a:cxn>
                <a:cxn ang="0">
                  <a:pos x="0" y="0"/>
                </a:cxn>
              </a:cxnLst>
              <a:rect l="0" t="0" r="r" b="b"/>
              <a:pathLst>
                <a:path w="75" h="101">
                  <a:moveTo>
                    <a:pt x="0" y="0"/>
                  </a:moveTo>
                  <a:lnTo>
                    <a:pt x="75" y="51"/>
                  </a:lnTo>
                  <a:lnTo>
                    <a:pt x="0" y="101"/>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3725" y="1888"/>
              <a:ext cx="76" cy="101"/>
            </a:xfrm>
            <a:custGeom>
              <a:avLst/>
              <a:gdLst/>
              <a:ahLst/>
              <a:cxnLst>
                <a:cxn ang="0">
                  <a:pos x="76" y="0"/>
                </a:cxn>
                <a:cxn ang="0">
                  <a:pos x="0" y="51"/>
                </a:cxn>
                <a:cxn ang="0">
                  <a:pos x="76" y="101"/>
                </a:cxn>
                <a:cxn ang="0">
                  <a:pos x="76" y="0"/>
                </a:cxn>
              </a:cxnLst>
              <a:rect l="0" t="0" r="r" b="b"/>
              <a:pathLst>
                <a:path w="76" h="101">
                  <a:moveTo>
                    <a:pt x="76" y="0"/>
                  </a:moveTo>
                  <a:lnTo>
                    <a:pt x="0" y="51"/>
                  </a:lnTo>
                  <a:lnTo>
                    <a:pt x="76" y="101"/>
                  </a:lnTo>
                  <a:lnTo>
                    <a:pt x="7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Rectangle 12"/>
            <p:cNvSpPr>
              <a:spLocks noChangeArrowheads="1"/>
            </p:cNvSpPr>
            <p:nvPr/>
          </p:nvSpPr>
          <p:spPr bwMode="auto">
            <a:xfrm>
              <a:off x="3711" y="1867"/>
              <a:ext cx="47" cy="6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smtClean="0">
                  <a:ln>
                    <a:noFill/>
                  </a:ln>
                  <a:solidFill>
                    <a:srgbClr val="000000"/>
                  </a:solidFill>
                  <a:effectLst/>
                  <a:latin typeface="Arial Narrow"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696" y="1958"/>
              <a:ext cx="96" cy="5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b="1" dirty="0" smtClean="0">
                  <a:solidFill>
                    <a:srgbClr val="000000"/>
                  </a:solidFill>
                  <a:latin typeface="Arial Narrow" pitchFamily="34" charset="0"/>
                  <a:cs typeface="Arial" pitchFamily="34" charset="0"/>
                </a:rPr>
                <a:t> 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3581" y="1840"/>
              <a:ext cx="47" cy="7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smtClean="0">
                  <a:ln>
                    <a:noFill/>
                  </a:ln>
                  <a:solidFill>
                    <a:srgbClr val="FFFFFF"/>
                  </a:solidFill>
                  <a:effectLst/>
                  <a:latin typeface="Arial Narrow"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4" name="TextBox 33"/>
          <p:cNvSpPr txBox="1"/>
          <p:nvPr/>
        </p:nvSpPr>
        <p:spPr>
          <a:xfrm>
            <a:off x="3124200" y="1524000"/>
            <a:ext cx="2667000" cy="523220"/>
          </a:xfrm>
          <a:prstGeom prst="rect">
            <a:avLst/>
          </a:prstGeom>
          <a:noFill/>
        </p:spPr>
        <p:txBody>
          <a:bodyPr wrap="square" rtlCol="0">
            <a:spAutoFit/>
          </a:bodyPr>
          <a:lstStyle/>
          <a:p>
            <a:pPr algn="ctr"/>
            <a:r>
              <a:rPr lang="en-US" sz="1400" dirty="0" smtClean="0"/>
              <a:t>Using a .4 ratio the following is a possible enhancement to ARI</a:t>
            </a:r>
            <a:endParaRPr lang="en-US" sz="1400" dirty="0"/>
          </a:p>
        </p:txBody>
      </p:sp>
      <p:sp>
        <p:nvSpPr>
          <p:cNvPr id="35" name="Title 1"/>
          <p:cNvSpPr txBox="1">
            <a:spLocks/>
          </p:cNvSpPr>
          <p:nvPr/>
        </p:nvSpPr>
        <p:spPr>
          <a:xfrm>
            <a:off x="457200" y="3276600"/>
            <a:ext cx="2438400" cy="14478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AC CAB X 10*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10 ARB @ 24 AH = 240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10 ARS @ 12 AH = 120</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AC CAB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Operational Fleet= 360**</a:t>
            </a:r>
            <a:endParaRPr lang="en-US" sz="1600" baseline="0" dirty="0" smtClean="0">
              <a:latin typeface="+mj-lt"/>
              <a:ea typeface="+mj-ea"/>
              <a:cs typeface="+mj-cs"/>
            </a:endParaRPr>
          </a:p>
        </p:txBody>
      </p:sp>
      <p:sp>
        <p:nvSpPr>
          <p:cNvPr id="36" name="Title 1"/>
          <p:cNvSpPr txBox="1">
            <a:spLocks/>
          </p:cNvSpPr>
          <p:nvPr/>
        </p:nvSpPr>
        <p:spPr>
          <a:xfrm>
            <a:off x="6324600" y="3429000"/>
            <a:ext cx="2438400" cy="15240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NG CAB X 6***</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6 ARB @ 24 AH = 144</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6 ARS @ 12 AH = 72</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NG CAB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Operational Fleet= 216**</a:t>
            </a:r>
            <a:endParaRPr lang="en-US" sz="1600" baseline="0" dirty="0" smtClean="0">
              <a:latin typeface="+mj-lt"/>
              <a:ea typeface="+mj-ea"/>
              <a:cs typeface="+mj-cs"/>
            </a:endParaRPr>
          </a:p>
        </p:txBody>
      </p:sp>
      <p:sp>
        <p:nvSpPr>
          <p:cNvPr id="37" name="Title 1"/>
          <p:cNvSpPr txBox="1">
            <a:spLocks/>
          </p:cNvSpPr>
          <p:nvPr/>
        </p:nvSpPr>
        <p:spPr>
          <a:xfrm>
            <a:off x="3048000" y="3429000"/>
            <a:ext cx="3124200" cy="19050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Training Fleet = 70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Test Fleet = 10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Boeing Line = 22</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Other ORF= 12</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Non-Operational Fleet=114</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(NG provide additional 24 A/C</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 Boeing Line for total of 46)</a:t>
            </a:r>
            <a:endParaRPr lang="en-US" sz="1600" baseline="0" dirty="0" smtClean="0">
              <a:latin typeface="+mj-lt"/>
              <a:ea typeface="+mj-ea"/>
              <a:cs typeface="+mj-cs"/>
            </a:endParaRPr>
          </a:p>
        </p:txBody>
      </p:sp>
      <p:sp>
        <p:nvSpPr>
          <p:cNvPr id="39" name="TextBox 38"/>
          <p:cNvSpPr txBox="1"/>
          <p:nvPr/>
        </p:nvSpPr>
        <p:spPr>
          <a:xfrm>
            <a:off x="457200" y="5039380"/>
            <a:ext cx="2514600" cy="523220"/>
          </a:xfrm>
          <a:prstGeom prst="rect">
            <a:avLst/>
          </a:prstGeom>
          <a:noFill/>
        </p:spPr>
        <p:txBody>
          <a:bodyPr wrap="square" rtlCol="0">
            <a:spAutoFit/>
          </a:bodyPr>
          <a:lstStyle/>
          <a:p>
            <a:r>
              <a:rPr lang="en-US" sz="1400" dirty="0" smtClean="0"/>
              <a:t>**All ARS and ARB cross level to 18 AH per ARB/ARS</a:t>
            </a:r>
          </a:p>
        </p:txBody>
      </p:sp>
      <p:sp>
        <p:nvSpPr>
          <p:cNvPr id="40" name="TextBox 39"/>
          <p:cNvSpPr txBox="1"/>
          <p:nvPr/>
        </p:nvSpPr>
        <p:spPr>
          <a:xfrm>
            <a:off x="6324600" y="4953000"/>
            <a:ext cx="2514600" cy="523220"/>
          </a:xfrm>
          <a:prstGeom prst="rect">
            <a:avLst/>
          </a:prstGeom>
          <a:noFill/>
        </p:spPr>
        <p:txBody>
          <a:bodyPr wrap="square" rtlCol="0">
            <a:spAutoFit/>
          </a:bodyPr>
          <a:lstStyle/>
          <a:p>
            <a:r>
              <a:rPr lang="en-US" sz="1400" dirty="0" smtClean="0"/>
              <a:t>**All ARS and ARB cross level to 18 AH per ARB/ARS</a:t>
            </a:r>
          </a:p>
        </p:txBody>
      </p:sp>
      <p:sp>
        <p:nvSpPr>
          <p:cNvPr id="41" name="Title 1"/>
          <p:cNvSpPr txBox="1">
            <a:spLocks/>
          </p:cNvSpPr>
          <p:nvPr/>
        </p:nvSpPr>
        <p:spPr>
          <a:xfrm>
            <a:off x="457200" y="5486400"/>
            <a:ext cx="5181600" cy="1219200"/>
          </a:xfrm>
          <a:prstGeom prst="rect">
            <a:avLst/>
          </a:prstGeom>
          <a:ln>
            <a:solidFill>
              <a:schemeClr val="tx1"/>
            </a:solidFill>
          </a:ln>
        </p:spPr>
        <p:txBody>
          <a:bodyPr vert="horz" lIns="91440" tIns="45720" rIns="91440" bIns="45720" rtlCol="0" anchor="ctr">
            <a:normAutofit fontScale="77500" lnSpcReduction="2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1" baseline="0" dirty="0" smtClean="0">
                <a:latin typeface="+mj-lt"/>
                <a:ea typeface="+mj-ea"/>
                <a:cs typeface="+mj-cs"/>
              </a:rPr>
              <a:t>COA A Provides:</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a:t>
            </a:r>
            <a:r>
              <a:rPr lang="en-US" sz="1600" b="1" baseline="0" dirty="0" smtClean="0">
                <a:latin typeface="+mj-lt"/>
                <a:ea typeface="+mj-ea"/>
                <a:cs typeface="+mj-cs"/>
              </a:rPr>
              <a:t>60% Operational/Strategic</a:t>
            </a:r>
            <a:r>
              <a:rPr lang="en-US" sz="1600" b="1" dirty="0" smtClean="0">
                <a:latin typeface="+mj-lt"/>
                <a:ea typeface="+mj-ea"/>
                <a:cs typeface="+mj-cs"/>
              </a:rPr>
              <a:t> R</a:t>
            </a:r>
            <a:r>
              <a:rPr lang="en-US" sz="1600" b="1" baseline="0" dirty="0" smtClean="0">
                <a:latin typeface="+mj-lt"/>
                <a:ea typeface="+mj-ea"/>
                <a:cs typeface="+mj-cs"/>
              </a:rPr>
              <a:t>eserve</a:t>
            </a:r>
            <a:r>
              <a:rPr lang="en-US" sz="1600" b="1" dirty="0" smtClean="0">
                <a:latin typeface="+mj-lt"/>
                <a:ea typeface="+mj-ea"/>
                <a:cs typeface="+mj-cs"/>
              </a:rPr>
              <a:t> </a:t>
            </a:r>
            <a:r>
              <a:rPr lang="en-US" sz="1600" dirty="0" smtClean="0">
                <a:latin typeface="+mj-lt"/>
                <a:ea typeface="+mj-ea"/>
                <a:cs typeface="+mj-cs"/>
              </a:rPr>
              <a:t>by keeping 6 of 8 NG CABs</a:t>
            </a:r>
          </a:p>
          <a:p>
            <a:pPr marL="742950" lvl="0" indent="-742950">
              <a:spcBef>
                <a:spcPct val="0"/>
              </a:spcBef>
              <a:defRPr/>
            </a:pPr>
            <a:r>
              <a:rPr lang="en-US" sz="1600" dirty="0" smtClean="0">
                <a:latin typeface="+mj-lt"/>
                <a:ea typeface="+mj-ea"/>
                <a:cs typeface="+mj-cs"/>
              </a:rPr>
              <a:t>-Cost savings of $144m/yr by reducing the current AC operational fleet </a:t>
            </a:r>
          </a:p>
          <a:p>
            <a:pPr marL="742950" lvl="0" indent="-742950">
              <a:spcBef>
                <a:spcPct val="0"/>
              </a:spcBef>
              <a:defRPr/>
            </a:pPr>
            <a:r>
              <a:rPr lang="en-US" sz="1600" dirty="0" smtClean="0">
                <a:latin typeface="+mj-lt"/>
                <a:ea typeface="+mj-ea"/>
                <a:cs typeface="+mj-cs"/>
              </a:rPr>
              <a:t>from 408 AH to 360 or an equivalent of 2 ARB at $77m/yr</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-Current NG AH operational fleet increases from 192 to 216 or an equivalent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of 1 ARB at a cost increase of $32m/y</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-Net savings of </a:t>
            </a:r>
            <a:r>
              <a:rPr lang="en-US" sz="1600" b="1" dirty="0" smtClean="0">
                <a:latin typeface="+mj-lt"/>
                <a:ea typeface="+mj-ea"/>
                <a:cs typeface="+mj-cs"/>
              </a:rPr>
              <a:t>$112m/y </a:t>
            </a:r>
            <a:r>
              <a:rPr lang="en-US" sz="1600" dirty="0" smtClean="0">
                <a:latin typeface="+mj-lt"/>
                <a:ea typeface="+mj-ea"/>
                <a:cs typeface="+mj-cs"/>
              </a:rPr>
              <a:t>over ARI</a:t>
            </a:r>
            <a:endParaRPr lang="en-US" sz="1600" baseline="0" dirty="0" smtClean="0">
              <a:latin typeface="+mj-lt"/>
              <a:ea typeface="+mj-ea"/>
              <a:cs typeface="+mj-cs"/>
            </a:endParaRPr>
          </a:p>
        </p:txBody>
      </p:sp>
      <p:sp>
        <p:nvSpPr>
          <p:cNvPr id="32" name="TextBox 31"/>
          <p:cNvSpPr txBox="1"/>
          <p:nvPr/>
        </p:nvSpPr>
        <p:spPr>
          <a:xfrm>
            <a:off x="457200" y="4648200"/>
            <a:ext cx="2667000" cy="523220"/>
          </a:xfrm>
          <a:prstGeom prst="rect">
            <a:avLst/>
          </a:prstGeom>
          <a:noFill/>
        </p:spPr>
        <p:txBody>
          <a:bodyPr wrap="square" rtlCol="0">
            <a:spAutoFit/>
          </a:bodyPr>
          <a:lstStyle/>
          <a:p>
            <a:r>
              <a:rPr lang="en-US" sz="1400" dirty="0" smtClean="0"/>
              <a:t>*This COA eliminates the need for the 11</a:t>
            </a:r>
            <a:r>
              <a:rPr lang="en-US" sz="1400" baseline="30000" dirty="0" smtClean="0"/>
              <a:t>th</a:t>
            </a:r>
            <a:r>
              <a:rPr lang="en-US" sz="1400" dirty="0" smtClean="0"/>
              <a:t> AC CAB equipment set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470025"/>
          </a:xfrm>
        </p:spPr>
        <p:txBody>
          <a:bodyPr anchor="ctr" anchorCtr="0">
            <a:normAutofit/>
          </a:bodyPr>
          <a:lstStyle/>
          <a:p>
            <a:r>
              <a:rPr lang="en-US" dirty="0" smtClean="0"/>
              <a:t>COA B - Ratio of Relative </a:t>
            </a:r>
            <a:br>
              <a:rPr lang="en-US" dirty="0" smtClean="0"/>
            </a:br>
            <a:r>
              <a:rPr lang="en-US" dirty="0" smtClean="0"/>
              <a:t>Combat Capability = </a:t>
            </a:r>
            <a:r>
              <a:rPr lang="en-US" dirty="0" smtClean="0">
                <a:solidFill>
                  <a:srgbClr val="FF0000"/>
                </a:solidFill>
              </a:rPr>
              <a:t>.5 KW to 1 AH </a:t>
            </a:r>
            <a:endParaRPr lang="en-US" dirty="0">
              <a:solidFill>
                <a:srgbClr val="FF0000"/>
              </a:solidFill>
            </a:endParaRPr>
          </a:p>
        </p:txBody>
      </p:sp>
      <p:sp>
        <p:nvSpPr>
          <p:cNvPr id="12" name="TextBox 11"/>
          <p:cNvSpPr txBox="1"/>
          <p:nvPr/>
        </p:nvSpPr>
        <p:spPr>
          <a:xfrm>
            <a:off x="6248400" y="5410200"/>
            <a:ext cx="2743200" cy="954107"/>
          </a:xfrm>
          <a:prstGeom prst="rect">
            <a:avLst/>
          </a:prstGeom>
          <a:noFill/>
        </p:spPr>
        <p:txBody>
          <a:bodyPr wrap="square" rtlCol="0">
            <a:spAutoFit/>
          </a:bodyPr>
          <a:lstStyle/>
          <a:p>
            <a:r>
              <a:rPr lang="en-US" sz="1400" dirty="0" smtClean="0"/>
              <a:t>***TNARNG KW ARS, MSARNG ARC, 3 current NG ARBs all convert to new NG ARS, other current 5 NG ARBs remain as ARB. </a:t>
            </a:r>
          </a:p>
        </p:txBody>
      </p:sp>
      <p:grpSp>
        <p:nvGrpSpPr>
          <p:cNvPr id="3" name="Group 10"/>
          <p:cNvGrpSpPr/>
          <p:nvPr/>
        </p:nvGrpSpPr>
        <p:grpSpPr>
          <a:xfrm>
            <a:off x="609600" y="1729387"/>
            <a:ext cx="8153400" cy="1623413"/>
            <a:chOff x="152400" y="1729387"/>
            <a:chExt cx="8153400" cy="1623413"/>
          </a:xfrm>
        </p:grpSpPr>
        <p:pic>
          <p:nvPicPr>
            <p:cNvPr id="13" name="Picture 6" descr="http://shipbucket.com/Misc%20Drawings/FD%20Scale%202/FD%20Air%20-%20Real%20Designs/B/Bell%20406%20OH-58D%20Kiowa%20Warrior%20-%20various%20users.png"/>
            <p:cNvPicPr>
              <a:picLocks noChangeAspect="1" noChangeArrowheads="1"/>
            </p:cNvPicPr>
            <p:nvPr/>
          </p:nvPicPr>
          <p:blipFill>
            <a:blip r:embed="rId2" cstate="print"/>
            <a:srcRect t="29135" r="69754" b="34446"/>
            <a:stretch>
              <a:fillRect/>
            </a:stretch>
          </p:blipFill>
          <p:spPr bwMode="auto">
            <a:xfrm>
              <a:off x="152400" y="1729387"/>
              <a:ext cx="2743200" cy="1090013"/>
            </a:xfrm>
            <a:prstGeom prst="rect">
              <a:avLst/>
            </a:prstGeom>
            <a:noFill/>
          </p:spPr>
        </p:pic>
        <p:pic>
          <p:nvPicPr>
            <p:cNvPr id="14" name="Picture 8" descr="http://www.the-blueprints.com/blueprints-depot/helicopters/boeing/boeing-ah-64d-apache-longbow-3.png"/>
            <p:cNvPicPr>
              <a:picLocks noChangeAspect="1" noChangeArrowheads="1"/>
            </p:cNvPicPr>
            <p:nvPr/>
          </p:nvPicPr>
          <p:blipFill>
            <a:blip r:embed="rId3" cstate="print"/>
            <a:srcRect l="49822" b="64710"/>
            <a:stretch>
              <a:fillRect/>
            </a:stretch>
          </p:blipFill>
          <p:spPr bwMode="auto">
            <a:xfrm>
              <a:off x="5105400" y="1752600"/>
              <a:ext cx="2895600" cy="1077098"/>
            </a:xfrm>
            <a:prstGeom prst="rect">
              <a:avLst/>
            </a:prstGeom>
            <a:noFill/>
          </p:spPr>
        </p:pic>
        <p:pic>
          <p:nvPicPr>
            <p:cNvPr id="15" name="Picture 6" descr="C:\Users\kent.may\Desktop\CAV AC\CAV SQDN.emf"/>
            <p:cNvPicPr>
              <a:picLocks noChangeAspect="1" noChangeArrowheads="1"/>
            </p:cNvPicPr>
            <p:nvPr/>
          </p:nvPicPr>
          <p:blipFill>
            <a:blip r:embed="rId4" cstate="print"/>
            <a:srcRect/>
            <a:stretch>
              <a:fillRect/>
            </a:stretch>
          </p:blipFill>
          <p:spPr bwMode="auto">
            <a:xfrm>
              <a:off x="457200" y="2895600"/>
              <a:ext cx="457200" cy="304800"/>
            </a:xfrm>
            <a:prstGeom prst="rect">
              <a:avLst/>
            </a:prstGeom>
            <a:noFill/>
          </p:spPr>
        </p:pic>
        <p:sp>
          <p:nvSpPr>
            <p:cNvPr id="17" name="TextBox 16"/>
            <p:cNvSpPr txBox="1"/>
            <p:nvPr/>
          </p:nvSpPr>
          <p:spPr>
            <a:xfrm>
              <a:off x="990600" y="2819400"/>
              <a:ext cx="2514600" cy="523220"/>
            </a:xfrm>
            <a:prstGeom prst="rect">
              <a:avLst/>
            </a:prstGeom>
            <a:noFill/>
          </p:spPr>
          <p:txBody>
            <a:bodyPr wrap="square" rtlCol="0">
              <a:spAutoFit/>
            </a:bodyPr>
            <a:lstStyle/>
            <a:p>
              <a:r>
                <a:rPr lang="en-US" sz="1400" dirty="0" smtClean="0"/>
                <a:t>Attack/Reconnaissance Squadron (ARS) </a:t>
              </a:r>
              <a:endParaRPr lang="en-US" sz="1400" dirty="0"/>
            </a:p>
          </p:txBody>
        </p:sp>
        <p:sp>
          <p:nvSpPr>
            <p:cNvPr id="18" name="TextBox 17"/>
            <p:cNvSpPr txBox="1"/>
            <p:nvPr/>
          </p:nvSpPr>
          <p:spPr>
            <a:xfrm>
              <a:off x="2895600" y="2209800"/>
              <a:ext cx="914400" cy="461665"/>
            </a:xfrm>
            <a:prstGeom prst="rect">
              <a:avLst/>
            </a:prstGeom>
            <a:noFill/>
          </p:spPr>
          <p:txBody>
            <a:bodyPr wrap="square" rtlCol="0">
              <a:spAutoFit/>
            </a:bodyPr>
            <a:lstStyle/>
            <a:p>
              <a:r>
                <a:rPr lang="en-US" sz="2400" dirty="0" smtClean="0"/>
                <a:t>X 30</a:t>
              </a:r>
              <a:endParaRPr lang="en-US" sz="2400" dirty="0"/>
            </a:p>
          </p:txBody>
        </p:sp>
        <p:sp>
          <p:nvSpPr>
            <p:cNvPr id="21" name="TextBox 20"/>
            <p:cNvSpPr txBox="1"/>
            <p:nvPr/>
          </p:nvSpPr>
          <p:spPr>
            <a:xfrm>
              <a:off x="3657600" y="2133600"/>
              <a:ext cx="609600" cy="646331"/>
            </a:xfrm>
            <a:prstGeom prst="rect">
              <a:avLst/>
            </a:prstGeom>
            <a:noFill/>
          </p:spPr>
          <p:txBody>
            <a:bodyPr wrap="square" rtlCol="0">
              <a:spAutoFit/>
            </a:bodyPr>
            <a:lstStyle/>
            <a:p>
              <a:pPr algn="ctr"/>
              <a:r>
                <a:rPr lang="en-US" sz="3600" dirty="0" smtClean="0"/>
                <a:t>=</a:t>
              </a:r>
              <a:endParaRPr lang="en-US" sz="3600" dirty="0"/>
            </a:p>
          </p:txBody>
        </p:sp>
        <p:sp>
          <p:nvSpPr>
            <p:cNvPr id="22" name="TextBox 21"/>
            <p:cNvSpPr txBox="1"/>
            <p:nvPr/>
          </p:nvSpPr>
          <p:spPr>
            <a:xfrm>
              <a:off x="5791200" y="2829580"/>
              <a:ext cx="2514600" cy="523220"/>
            </a:xfrm>
            <a:prstGeom prst="rect">
              <a:avLst/>
            </a:prstGeom>
            <a:noFill/>
          </p:spPr>
          <p:txBody>
            <a:bodyPr wrap="square" rtlCol="0">
              <a:spAutoFit/>
            </a:bodyPr>
            <a:lstStyle/>
            <a:p>
              <a:r>
                <a:rPr lang="en-US" sz="1400" dirty="0" smtClean="0"/>
                <a:t>Attack/Reconnaissance Squadron (New ARI ARS) </a:t>
              </a:r>
              <a:endParaRPr lang="en-US" sz="1400" dirty="0"/>
            </a:p>
          </p:txBody>
        </p:sp>
        <p:sp>
          <p:nvSpPr>
            <p:cNvPr id="23" name="TextBox 22"/>
            <p:cNvSpPr txBox="1"/>
            <p:nvPr/>
          </p:nvSpPr>
          <p:spPr>
            <a:xfrm>
              <a:off x="4343400" y="2209800"/>
              <a:ext cx="914400" cy="461665"/>
            </a:xfrm>
            <a:prstGeom prst="rect">
              <a:avLst/>
            </a:prstGeom>
            <a:noFill/>
          </p:spPr>
          <p:txBody>
            <a:bodyPr wrap="square" rtlCol="0">
              <a:spAutoFit/>
            </a:bodyPr>
            <a:lstStyle/>
            <a:p>
              <a:r>
                <a:rPr lang="en-US" sz="2400" dirty="0" smtClean="0"/>
                <a:t>X 15</a:t>
              </a:r>
              <a:endParaRPr lang="en-US" sz="2400" dirty="0"/>
            </a:p>
          </p:txBody>
        </p:sp>
      </p:grpSp>
      <p:grpSp>
        <p:nvGrpSpPr>
          <p:cNvPr id="4" name="Group 4"/>
          <p:cNvGrpSpPr>
            <a:grpSpLocks noChangeAspect="1"/>
          </p:cNvGrpSpPr>
          <p:nvPr/>
        </p:nvGrpSpPr>
        <p:grpSpPr bwMode="auto">
          <a:xfrm>
            <a:off x="5638800" y="2895600"/>
            <a:ext cx="457200" cy="304800"/>
            <a:chOff x="3552" y="1824"/>
            <a:chExt cx="288" cy="192"/>
          </a:xfrm>
        </p:grpSpPr>
        <p:sp>
          <p:nvSpPr>
            <p:cNvPr id="1027" name="AutoShape 3"/>
            <p:cNvSpPr>
              <a:spLocks noChangeAspect="1" noChangeArrowheads="1" noTextEdit="1"/>
            </p:cNvSpPr>
            <p:nvPr/>
          </p:nvSpPr>
          <p:spPr bwMode="auto">
            <a:xfrm>
              <a:off x="3552" y="1824"/>
              <a:ext cx="288" cy="1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3714" y="1841"/>
              <a:ext cx="6"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3732" y="1841"/>
              <a:ext cx="5"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Freeform 7"/>
            <p:cNvSpPr>
              <a:spLocks/>
            </p:cNvSpPr>
            <p:nvPr/>
          </p:nvSpPr>
          <p:spPr bwMode="auto">
            <a:xfrm>
              <a:off x="3616" y="1867"/>
              <a:ext cx="219" cy="144"/>
            </a:xfrm>
            <a:custGeom>
              <a:avLst/>
              <a:gdLst/>
              <a:ahLst/>
              <a:cxnLst>
                <a:cxn ang="0">
                  <a:pos x="0" y="0"/>
                </a:cxn>
                <a:cxn ang="0">
                  <a:pos x="0" y="144"/>
                </a:cxn>
                <a:cxn ang="0">
                  <a:pos x="219" y="0"/>
                </a:cxn>
                <a:cxn ang="0">
                  <a:pos x="0" y="0"/>
                </a:cxn>
              </a:cxnLst>
              <a:rect l="0" t="0" r="r" b="b"/>
              <a:pathLst>
                <a:path w="219" h="144">
                  <a:moveTo>
                    <a:pt x="0" y="0"/>
                  </a:moveTo>
                  <a:lnTo>
                    <a:pt x="0" y="144"/>
                  </a:lnTo>
                  <a:lnTo>
                    <a:pt x="219" y="0"/>
                  </a:lnTo>
                  <a:lnTo>
                    <a:pt x="0" y="0"/>
                  </a:lnTo>
                  <a:close/>
                </a:path>
              </a:pathLst>
            </a:custGeom>
            <a:solidFill>
              <a:srgbClr val="FC012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Freeform 8"/>
            <p:cNvSpPr>
              <a:spLocks noEditPoints="1"/>
            </p:cNvSpPr>
            <p:nvPr/>
          </p:nvSpPr>
          <p:spPr bwMode="auto">
            <a:xfrm>
              <a:off x="3615" y="1866"/>
              <a:ext cx="223" cy="147"/>
            </a:xfrm>
            <a:custGeom>
              <a:avLst/>
              <a:gdLst/>
              <a:ahLst/>
              <a:cxnLst>
                <a:cxn ang="0">
                  <a:pos x="1" y="2"/>
                </a:cxn>
                <a:cxn ang="0">
                  <a:pos x="2" y="1"/>
                </a:cxn>
                <a:cxn ang="0">
                  <a:pos x="2" y="145"/>
                </a:cxn>
                <a:cxn ang="0">
                  <a:pos x="1" y="144"/>
                </a:cxn>
                <a:cxn ang="0">
                  <a:pos x="219" y="0"/>
                </a:cxn>
                <a:cxn ang="0">
                  <a:pos x="220" y="2"/>
                </a:cxn>
                <a:cxn ang="0">
                  <a:pos x="1" y="2"/>
                </a:cxn>
                <a:cxn ang="0">
                  <a:pos x="223" y="0"/>
                </a:cxn>
                <a:cxn ang="0">
                  <a:pos x="0" y="147"/>
                </a:cxn>
                <a:cxn ang="0">
                  <a:pos x="0" y="0"/>
                </a:cxn>
                <a:cxn ang="0">
                  <a:pos x="223" y="0"/>
                </a:cxn>
              </a:cxnLst>
              <a:rect l="0" t="0" r="r" b="b"/>
              <a:pathLst>
                <a:path w="223" h="147">
                  <a:moveTo>
                    <a:pt x="1" y="2"/>
                  </a:moveTo>
                  <a:lnTo>
                    <a:pt x="2" y="1"/>
                  </a:lnTo>
                  <a:lnTo>
                    <a:pt x="2" y="145"/>
                  </a:lnTo>
                  <a:lnTo>
                    <a:pt x="1" y="144"/>
                  </a:lnTo>
                  <a:lnTo>
                    <a:pt x="219" y="0"/>
                  </a:lnTo>
                  <a:lnTo>
                    <a:pt x="220" y="2"/>
                  </a:lnTo>
                  <a:lnTo>
                    <a:pt x="1" y="2"/>
                  </a:lnTo>
                  <a:close/>
                  <a:moveTo>
                    <a:pt x="223" y="0"/>
                  </a:moveTo>
                  <a:lnTo>
                    <a:pt x="0" y="147"/>
                  </a:lnTo>
                  <a:lnTo>
                    <a:pt x="0" y="0"/>
                  </a:lnTo>
                  <a:lnTo>
                    <a:pt x="223"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noEditPoints="1"/>
            </p:cNvSpPr>
            <p:nvPr/>
          </p:nvSpPr>
          <p:spPr bwMode="auto">
            <a:xfrm>
              <a:off x="3613" y="1864"/>
              <a:ext cx="225" cy="151"/>
            </a:xfrm>
            <a:custGeom>
              <a:avLst/>
              <a:gdLst/>
              <a:ahLst/>
              <a:cxnLst>
                <a:cxn ang="0">
                  <a:pos x="0" y="0"/>
                </a:cxn>
                <a:cxn ang="0">
                  <a:pos x="225" y="0"/>
                </a:cxn>
                <a:cxn ang="0">
                  <a:pos x="225" y="151"/>
                </a:cxn>
                <a:cxn ang="0">
                  <a:pos x="0" y="151"/>
                </a:cxn>
                <a:cxn ang="0">
                  <a:pos x="0" y="0"/>
                </a:cxn>
                <a:cxn ang="0">
                  <a:pos x="6" y="148"/>
                </a:cxn>
                <a:cxn ang="0">
                  <a:pos x="3" y="146"/>
                </a:cxn>
                <a:cxn ang="0">
                  <a:pos x="222" y="146"/>
                </a:cxn>
                <a:cxn ang="0">
                  <a:pos x="220" y="148"/>
                </a:cxn>
                <a:cxn ang="0">
                  <a:pos x="220" y="2"/>
                </a:cxn>
                <a:cxn ang="0">
                  <a:pos x="222" y="5"/>
                </a:cxn>
                <a:cxn ang="0">
                  <a:pos x="3" y="5"/>
                </a:cxn>
                <a:cxn ang="0">
                  <a:pos x="6" y="2"/>
                </a:cxn>
                <a:cxn ang="0">
                  <a:pos x="6" y="148"/>
                </a:cxn>
              </a:cxnLst>
              <a:rect l="0" t="0" r="r" b="b"/>
              <a:pathLst>
                <a:path w="225" h="151">
                  <a:moveTo>
                    <a:pt x="0" y="0"/>
                  </a:moveTo>
                  <a:lnTo>
                    <a:pt x="225" y="0"/>
                  </a:lnTo>
                  <a:lnTo>
                    <a:pt x="225" y="151"/>
                  </a:lnTo>
                  <a:lnTo>
                    <a:pt x="0" y="151"/>
                  </a:lnTo>
                  <a:lnTo>
                    <a:pt x="0" y="0"/>
                  </a:lnTo>
                  <a:close/>
                  <a:moveTo>
                    <a:pt x="6" y="148"/>
                  </a:moveTo>
                  <a:lnTo>
                    <a:pt x="3" y="146"/>
                  </a:lnTo>
                  <a:lnTo>
                    <a:pt x="222" y="146"/>
                  </a:lnTo>
                  <a:lnTo>
                    <a:pt x="220" y="148"/>
                  </a:lnTo>
                  <a:lnTo>
                    <a:pt x="220" y="2"/>
                  </a:lnTo>
                  <a:lnTo>
                    <a:pt x="222" y="5"/>
                  </a:lnTo>
                  <a:lnTo>
                    <a:pt x="3" y="5"/>
                  </a:lnTo>
                  <a:lnTo>
                    <a:pt x="6" y="2"/>
                  </a:lnTo>
                  <a:lnTo>
                    <a:pt x="6" y="14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3653" y="1888"/>
              <a:ext cx="75" cy="101"/>
            </a:xfrm>
            <a:custGeom>
              <a:avLst/>
              <a:gdLst/>
              <a:ahLst/>
              <a:cxnLst>
                <a:cxn ang="0">
                  <a:pos x="0" y="0"/>
                </a:cxn>
                <a:cxn ang="0">
                  <a:pos x="75" y="51"/>
                </a:cxn>
                <a:cxn ang="0">
                  <a:pos x="0" y="101"/>
                </a:cxn>
                <a:cxn ang="0">
                  <a:pos x="0" y="0"/>
                </a:cxn>
              </a:cxnLst>
              <a:rect l="0" t="0" r="r" b="b"/>
              <a:pathLst>
                <a:path w="75" h="101">
                  <a:moveTo>
                    <a:pt x="0" y="0"/>
                  </a:moveTo>
                  <a:lnTo>
                    <a:pt x="75" y="51"/>
                  </a:lnTo>
                  <a:lnTo>
                    <a:pt x="0" y="101"/>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3725" y="1888"/>
              <a:ext cx="76" cy="101"/>
            </a:xfrm>
            <a:custGeom>
              <a:avLst/>
              <a:gdLst/>
              <a:ahLst/>
              <a:cxnLst>
                <a:cxn ang="0">
                  <a:pos x="76" y="0"/>
                </a:cxn>
                <a:cxn ang="0">
                  <a:pos x="0" y="51"/>
                </a:cxn>
                <a:cxn ang="0">
                  <a:pos x="76" y="101"/>
                </a:cxn>
                <a:cxn ang="0">
                  <a:pos x="76" y="0"/>
                </a:cxn>
              </a:cxnLst>
              <a:rect l="0" t="0" r="r" b="b"/>
              <a:pathLst>
                <a:path w="76" h="101">
                  <a:moveTo>
                    <a:pt x="76" y="0"/>
                  </a:moveTo>
                  <a:lnTo>
                    <a:pt x="0" y="51"/>
                  </a:lnTo>
                  <a:lnTo>
                    <a:pt x="76" y="101"/>
                  </a:lnTo>
                  <a:lnTo>
                    <a:pt x="7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Rectangle 12"/>
            <p:cNvSpPr>
              <a:spLocks noChangeArrowheads="1"/>
            </p:cNvSpPr>
            <p:nvPr/>
          </p:nvSpPr>
          <p:spPr bwMode="auto">
            <a:xfrm>
              <a:off x="3711" y="1867"/>
              <a:ext cx="47" cy="6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smtClean="0">
                  <a:ln>
                    <a:noFill/>
                  </a:ln>
                  <a:solidFill>
                    <a:srgbClr val="000000"/>
                  </a:solidFill>
                  <a:effectLst/>
                  <a:latin typeface="Arial Narrow"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696" y="1958"/>
              <a:ext cx="96" cy="5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b="1" dirty="0" smtClean="0">
                  <a:solidFill>
                    <a:srgbClr val="000000"/>
                  </a:solidFill>
                  <a:latin typeface="Arial Narrow" pitchFamily="34" charset="0"/>
                  <a:cs typeface="Arial" pitchFamily="34" charset="0"/>
                </a:rPr>
                <a:t> 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3581" y="1840"/>
              <a:ext cx="47" cy="7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smtClean="0">
                  <a:ln>
                    <a:noFill/>
                  </a:ln>
                  <a:solidFill>
                    <a:srgbClr val="FFFFFF"/>
                  </a:solidFill>
                  <a:effectLst/>
                  <a:latin typeface="Arial Narrow"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5" name="Title 1"/>
          <p:cNvSpPr txBox="1">
            <a:spLocks/>
          </p:cNvSpPr>
          <p:nvPr/>
        </p:nvSpPr>
        <p:spPr>
          <a:xfrm>
            <a:off x="457200" y="3276600"/>
            <a:ext cx="2438400" cy="14478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AC CAB X 10*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10 ARB @ 24 AH = 240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10 ARS @ 15 AH = 150</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AC CAB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Operational Fleet= 390**</a:t>
            </a:r>
            <a:endParaRPr lang="en-US" sz="1600" baseline="0" dirty="0" smtClean="0">
              <a:latin typeface="+mj-lt"/>
              <a:ea typeface="+mj-ea"/>
              <a:cs typeface="+mj-cs"/>
            </a:endParaRPr>
          </a:p>
        </p:txBody>
      </p:sp>
      <p:sp>
        <p:nvSpPr>
          <p:cNvPr id="36" name="Title 1"/>
          <p:cNvSpPr txBox="1">
            <a:spLocks/>
          </p:cNvSpPr>
          <p:nvPr/>
        </p:nvSpPr>
        <p:spPr>
          <a:xfrm>
            <a:off x="6324600" y="3429000"/>
            <a:ext cx="2438400" cy="15240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NG CAB X 5***</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5 ARB @ 24 AH = 120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5 ARS @ 15 AH = 75</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NG CAB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Operational Fleet= 195**</a:t>
            </a:r>
            <a:endParaRPr lang="en-US" sz="1600" baseline="0" dirty="0" smtClean="0">
              <a:latin typeface="+mj-lt"/>
              <a:ea typeface="+mj-ea"/>
              <a:cs typeface="+mj-cs"/>
            </a:endParaRPr>
          </a:p>
        </p:txBody>
      </p:sp>
      <p:sp>
        <p:nvSpPr>
          <p:cNvPr id="37" name="Title 1"/>
          <p:cNvSpPr txBox="1">
            <a:spLocks/>
          </p:cNvSpPr>
          <p:nvPr/>
        </p:nvSpPr>
        <p:spPr>
          <a:xfrm>
            <a:off x="3048000" y="3429000"/>
            <a:ext cx="3124200" cy="19050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Training Fleet = 70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Test Fleet = 10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Boeing Line = 15</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Other ORF= 10</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Non-Operational Fleet=105</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(NG provide additional 30 A/C</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 Boeing Line for total of 45)</a:t>
            </a:r>
            <a:endParaRPr lang="en-US" sz="1600" baseline="0" dirty="0" smtClean="0">
              <a:latin typeface="+mj-lt"/>
              <a:ea typeface="+mj-ea"/>
              <a:cs typeface="+mj-cs"/>
            </a:endParaRPr>
          </a:p>
        </p:txBody>
      </p:sp>
      <p:sp>
        <p:nvSpPr>
          <p:cNvPr id="39" name="TextBox 38"/>
          <p:cNvSpPr txBox="1"/>
          <p:nvPr/>
        </p:nvSpPr>
        <p:spPr>
          <a:xfrm>
            <a:off x="457200" y="5115580"/>
            <a:ext cx="2514600" cy="523220"/>
          </a:xfrm>
          <a:prstGeom prst="rect">
            <a:avLst/>
          </a:prstGeom>
          <a:noFill/>
        </p:spPr>
        <p:txBody>
          <a:bodyPr wrap="square" rtlCol="0">
            <a:spAutoFit/>
          </a:bodyPr>
          <a:lstStyle/>
          <a:p>
            <a:r>
              <a:rPr lang="en-US" sz="1400" dirty="0" smtClean="0"/>
              <a:t>**ARB fielded at 21 AH and ARS at 18 AH </a:t>
            </a:r>
          </a:p>
        </p:txBody>
      </p:sp>
      <p:sp>
        <p:nvSpPr>
          <p:cNvPr id="32" name="TextBox 31"/>
          <p:cNvSpPr txBox="1"/>
          <p:nvPr/>
        </p:nvSpPr>
        <p:spPr>
          <a:xfrm>
            <a:off x="6324600" y="4953000"/>
            <a:ext cx="2514600" cy="523220"/>
          </a:xfrm>
          <a:prstGeom prst="rect">
            <a:avLst/>
          </a:prstGeom>
          <a:noFill/>
        </p:spPr>
        <p:txBody>
          <a:bodyPr wrap="square" rtlCol="0">
            <a:spAutoFit/>
          </a:bodyPr>
          <a:lstStyle/>
          <a:p>
            <a:r>
              <a:rPr lang="en-US" sz="1400" dirty="0" smtClean="0"/>
              <a:t>**ARB fielded at 21 AH and ARS at 18 AH </a:t>
            </a:r>
          </a:p>
        </p:txBody>
      </p:sp>
      <p:sp>
        <p:nvSpPr>
          <p:cNvPr id="33" name="Title 1"/>
          <p:cNvSpPr txBox="1">
            <a:spLocks/>
          </p:cNvSpPr>
          <p:nvPr/>
        </p:nvSpPr>
        <p:spPr>
          <a:xfrm>
            <a:off x="457200" y="5562600"/>
            <a:ext cx="5181600" cy="1219200"/>
          </a:xfrm>
          <a:prstGeom prst="rect">
            <a:avLst/>
          </a:prstGeom>
          <a:ln>
            <a:solidFill>
              <a:schemeClr val="tx1"/>
            </a:solidFill>
          </a:ln>
        </p:spPr>
        <p:txBody>
          <a:bodyPr vert="horz" lIns="91440" tIns="45720" rIns="91440" bIns="45720" rtlCol="0" anchor="ctr">
            <a:normAutofit fontScale="77500" lnSpcReduction="2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1" baseline="0" dirty="0" smtClean="0">
                <a:latin typeface="+mj-lt"/>
                <a:ea typeface="+mj-ea"/>
                <a:cs typeface="+mj-cs"/>
              </a:rPr>
              <a:t>COA B Provides:</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a:t>
            </a:r>
            <a:r>
              <a:rPr lang="en-US" sz="1600" b="1" dirty="0" smtClean="0">
                <a:latin typeface="+mj-lt"/>
                <a:ea typeface="+mj-ea"/>
                <a:cs typeface="+mj-cs"/>
              </a:rPr>
              <a:t>5</a:t>
            </a:r>
            <a:r>
              <a:rPr lang="en-US" sz="1600" b="1" baseline="0" dirty="0" smtClean="0">
                <a:latin typeface="+mj-lt"/>
                <a:ea typeface="+mj-ea"/>
                <a:cs typeface="+mj-cs"/>
              </a:rPr>
              <a:t>0% Operational/Strategic</a:t>
            </a:r>
            <a:r>
              <a:rPr lang="en-US" sz="1600" b="1" dirty="0" smtClean="0">
                <a:latin typeface="+mj-lt"/>
                <a:ea typeface="+mj-ea"/>
                <a:cs typeface="+mj-cs"/>
              </a:rPr>
              <a:t> R</a:t>
            </a:r>
            <a:r>
              <a:rPr lang="en-US" sz="1600" b="1" baseline="0" dirty="0" smtClean="0">
                <a:latin typeface="+mj-lt"/>
                <a:ea typeface="+mj-ea"/>
                <a:cs typeface="+mj-cs"/>
              </a:rPr>
              <a:t>eserve</a:t>
            </a:r>
            <a:r>
              <a:rPr lang="en-US" sz="1600" b="1" dirty="0" smtClean="0">
                <a:latin typeface="+mj-lt"/>
                <a:ea typeface="+mj-ea"/>
                <a:cs typeface="+mj-cs"/>
              </a:rPr>
              <a:t> </a:t>
            </a:r>
            <a:r>
              <a:rPr lang="en-US" sz="1600" dirty="0" smtClean="0">
                <a:latin typeface="+mj-lt"/>
                <a:ea typeface="+mj-ea"/>
                <a:cs typeface="+mj-cs"/>
              </a:rPr>
              <a:t>by keeping 5 of 8 NG CABs</a:t>
            </a:r>
          </a:p>
          <a:p>
            <a:pPr marL="742950" lvl="0" indent="-742950">
              <a:spcBef>
                <a:spcPct val="0"/>
              </a:spcBef>
              <a:defRPr/>
            </a:pPr>
            <a:r>
              <a:rPr lang="en-US" sz="1600" dirty="0" smtClean="0">
                <a:latin typeface="+mj-lt"/>
                <a:ea typeface="+mj-ea"/>
                <a:cs typeface="+mj-cs"/>
              </a:rPr>
              <a:t>-Cost savings of $51m/yr by reducing the current AC operational fleet </a:t>
            </a:r>
          </a:p>
          <a:p>
            <a:pPr marL="742950" lvl="0" indent="-742950">
              <a:spcBef>
                <a:spcPct val="0"/>
              </a:spcBef>
              <a:defRPr/>
            </a:pPr>
            <a:r>
              <a:rPr lang="en-US" sz="1600" dirty="0" smtClean="0">
                <a:latin typeface="+mj-lt"/>
                <a:ea typeface="+mj-ea"/>
                <a:cs typeface="+mj-cs"/>
              </a:rPr>
              <a:t>from 408 AH to 390 or an equivalent of 2/3 ARB (1 ARB costs $77m/yr)</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-Current NG AH operational fleet increases by 3 AH with no real cost increase</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-Net savings of </a:t>
            </a:r>
            <a:r>
              <a:rPr lang="en-US" sz="1600" b="1" dirty="0" smtClean="0">
                <a:latin typeface="+mj-lt"/>
                <a:ea typeface="+mj-ea"/>
                <a:cs typeface="+mj-cs"/>
              </a:rPr>
              <a:t>$51m/y </a:t>
            </a:r>
            <a:r>
              <a:rPr lang="en-US" sz="1600" dirty="0" smtClean="0">
                <a:latin typeface="+mj-lt"/>
                <a:ea typeface="+mj-ea"/>
                <a:cs typeface="+mj-cs"/>
              </a:rPr>
              <a:t>over ARI</a:t>
            </a:r>
            <a:endParaRPr lang="en-US" sz="1600" baseline="0" dirty="0" smtClean="0">
              <a:latin typeface="+mj-lt"/>
              <a:ea typeface="+mj-ea"/>
              <a:cs typeface="+mj-cs"/>
            </a:endParaRPr>
          </a:p>
        </p:txBody>
      </p:sp>
      <p:sp>
        <p:nvSpPr>
          <p:cNvPr id="38" name="TextBox 37"/>
          <p:cNvSpPr txBox="1"/>
          <p:nvPr/>
        </p:nvSpPr>
        <p:spPr>
          <a:xfrm>
            <a:off x="3124200" y="1524000"/>
            <a:ext cx="2667000" cy="523220"/>
          </a:xfrm>
          <a:prstGeom prst="rect">
            <a:avLst/>
          </a:prstGeom>
          <a:noFill/>
        </p:spPr>
        <p:txBody>
          <a:bodyPr wrap="square" rtlCol="0">
            <a:spAutoFit/>
          </a:bodyPr>
          <a:lstStyle/>
          <a:p>
            <a:pPr algn="ctr"/>
            <a:r>
              <a:rPr lang="en-US" sz="1400" dirty="0" smtClean="0"/>
              <a:t>Using a .5 ratio the following is a possible enhancement to ARI</a:t>
            </a:r>
            <a:endParaRPr lang="en-US" sz="1400" dirty="0"/>
          </a:p>
        </p:txBody>
      </p:sp>
      <p:sp>
        <p:nvSpPr>
          <p:cNvPr id="34" name="TextBox 33"/>
          <p:cNvSpPr txBox="1"/>
          <p:nvPr/>
        </p:nvSpPr>
        <p:spPr>
          <a:xfrm>
            <a:off x="457200" y="4648200"/>
            <a:ext cx="2667000" cy="523220"/>
          </a:xfrm>
          <a:prstGeom prst="rect">
            <a:avLst/>
          </a:prstGeom>
          <a:noFill/>
        </p:spPr>
        <p:txBody>
          <a:bodyPr wrap="square" rtlCol="0">
            <a:spAutoFit/>
          </a:bodyPr>
          <a:lstStyle/>
          <a:p>
            <a:r>
              <a:rPr lang="en-US" sz="1400" dirty="0" smtClean="0"/>
              <a:t>*This COA eliminates the need for the 11</a:t>
            </a:r>
            <a:r>
              <a:rPr lang="en-US" sz="1400" baseline="30000" dirty="0" smtClean="0"/>
              <a:t>th</a:t>
            </a:r>
            <a:r>
              <a:rPr lang="en-US" sz="1400" dirty="0" smtClean="0"/>
              <a:t> AC CAB equipment set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470025"/>
          </a:xfrm>
        </p:spPr>
        <p:txBody>
          <a:bodyPr anchor="ctr" anchorCtr="0">
            <a:normAutofit/>
          </a:bodyPr>
          <a:lstStyle/>
          <a:p>
            <a:r>
              <a:rPr lang="en-US" dirty="0" smtClean="0"/>
              <a:t>COA C - Ratio of Relative </a:t>
            </a:r>
            <a:br>
              <a:rPr lang="en-US" dirty="0" smtClean="0"/>
            </a:br>
            <a:r>
              <a:rPr lang="en-US" dirty="0" smtClean="0"/>
              <a:t>Combat Capability = </a:t>
            </a:r>
            <a:r>
              <a:rPr lang="en-US" dirty="0" smtClean="0">
                <a:solidFill>
                  <a:srgbClr val="FF0000"/>
                </a:solidFill>
              </a:rPr>
              <a:t>.6 KW to 1 AH </a:t>
            </a:r>
            <a:endParaRPr lang="en-US" dirty="0">
              <a:solidFill>
                <a:srgbClr val="FF0000"/>
              </a:solidFill>
            </a:endParaRPr>
          </a:p>
        </p:txBody>
      </p:sp>
      <p:sp>
        <p:nvSpPr>
          <p:cNvPr id="12" name="TextBox 11"/>
          <p:cNvSpPr txBox="1"/>
          <p:nvPr/>
        </p:nvSpPr>
        <p:spPr>
          <a:xfrm>
            <a:off x="6248400" y="5410200"/>
            <a:ext cx="2743200" cy="523220"/>
          </a:xfrm>
          <a:prstGeom prst="rect">
            <a:avLst/>
          </a:prstGeom>
          <a:noFill/>
        </p:spPr>
        <p:txBody>
          <a:bodyPr wrap="square" rtlCol="0">
            <a:spAutoFit/>
          </a:bodyPr>
          <a:lstStyle/>
          <a:p>
            <a:r>
              <a:rPr lang="en-US" sz="1400" dirty="0" smtClean="0"/>
              <a:t>***4 current NG ARB convert to ARS, other 4 NG ARBs remain ARB. </a:t>
            </a:r>
          </a:p>
        </p:txBody>
      </p:sp>
      <p:grpSp>
        <p:nvGrpSpPr>
          <p:cNvPr id="3" name="Group 10"/>
          <p:cNvGrpSpPr/>
          <p:nvPr/>
        </p:nvGrpSpPr>
        <p:grpSpPr>
          <a:xfrm>
            <a:off x="609600" y="1729387"/>
            <a:ext cx="8153400" cy="1623413"/>
            <a:chOff x="152400" y="1729387"/>
            <a:chExt cx="8153400" cy="1623413"/>
          </a:xfrm>
        </p:grpSpPr>
        <p:pic>
          <p:nvPicPr>
            <p:cNvPr id="13" name="Picture 6" descr="http://shipbucket.com/Misc%20Drawings/FD%20Scale%202/FD%20Air%20-%20Real%20Designs/B/Bell%20406%20OH-58D%20Kiowa%20Warrior%20-%20various%20users.png"/>
            <p:cNvPicPr>
              <a:picLocks noChangeAspect="1" noChangeArrowheads="1"/>
            </p:cNvPicPr>
            <p:nvPr/>
          </p:nvPicPr>
          <p:blipFill>
            <a:blip r:embed="rId2" cstate="print"/>
            <a:srcRect t="29135" r="69754" b="34446"/>
            <a:stretch>
              <a:fillRect/>
            </a:stretch>
          </p:blipFill>
          <p:spPr bwMode="auto">
            <a:xfrm>
              <a:off x="152400" y="1729387"/>
              <a:ext cx="2743200" cy="1090013"/>
            </a:xfrm>
            <a:prstGeom prst="rect">
              <a:avLst/>
            </a:prstGeom>
            <a:noFill/>
          </p:spPr>
        </p:pic>
        <p:pic>
          <p:nvPicPr>
            <p:cNvPr id="14" name="Picture 8" descr="http://www.the-blueprints.com/blueprints-depot/helicopters/boeing/boeing-ah-64d-apache-longbow-3.png"/>
            <p:cNvPicPr>
              <a:picLocks noChangeAspect="1" noChangeArrowheads="1"/>
            </p:cNvPicPr>
            <p:nvPr/>
          </p:nvPicPr>
          <p:blipFill>
            <a:blip r:embed="rId3" cstate="print"/>
            <a:srcRect l="49822" b="64710"/>
            <a:stretch>
              <a:fillRect/>
            </a:stretch>
          </p:blipFill>
          <p:spPr bwMode="auto">
            <a:xfrm>
              <a:off x="5105400" y="1752600"/>
              <a:ext cx="2895600" cy="1077098"/>
            </a:xfrm>
            <a:prstGeom prst="rect">
              <a:avLst/>
            </a:prstGeom>
            <a:noFill/>
          </p:spPr>
        </p:pic>
        <p:pic>
          <p:nvPicPr>
            <p:cNvPr id="15" name="Picture 6" descr="C:\Users\kent.may\Desktop\CAV AC\CAV SQDN.emf"/>
            <p:cNvPicPr>
              <a:picLocks noChangeAspect="1" noChangeArrowheads="1"/>
            </p:cNvPicPr>
            <p:nvPr/>
          </p:nvPicPr>
          <p:blipFill>
            <a:blip r:embed="rId4" cstate="print"/>
            <a:srcRect/>
            <a:stretch>
              <a:fillRect/>
            </a:stretch>
          </p:blipFill>
          <p:spPr bwMode="auto">
            <a:xfrm>
              <a:off x="457200" y="2895600"/>
              <a:ext cx="457200" cy="304800"/>
            </a:xfrm>
            <a:prstGeom prst="rect">
              <a:avLst/>
            </a:prstGeom>
            <a:noFill/>
          </p:spPr>
        </p:pic>
        <p:sp>
          <p:nvSpPr>
            <p:cNvPr id="17" name="TextBox 16"/>
            <p:cNvSpPr txBox="1"/>
            <p:nvPr/>
          </p:nvSpPr>
          <p:spPr>
            <a:xfrm>
              <a:off x="990600" y="2819400"/>
              <a:ext cx="2514600" cy="523220"/>
            </a:xfrm>
            <a:prstGeom prst="rect">
              <a:avLst/>
            </a:prstGeom>
            <a:noFill/>
          </p:spPr>
          <p:txBody>
            <a:bodyPr wrap="square" rtlCol="0">
              <a:spAutoFit/>
            </a:bodyPr>
            <a:lstStyle/>
            <a:p>
              <a:r>
                <a:rPr lang="en-US" sz="1400" dirty="0" smtClean="0"/>
                <a:t>Attack/Reconnaissance Squadron (ARS) </a:t>
              </a:r>
              <a:endParaRPr lang="en-US" sz="1400" dirty="0"/>
            </a:p>
          </p:txBody>
        </p:sp>
        <p:sp>
          <p:nvSpPr>
            <p:cNvPr id="18" name="TextBox 17"/>
            <p:cNvSpPr txBox="1"/>
            <p:nvPr/>
          </p:nvSpPr>
          <p:spPr>
            <a:xfrm>
              <a:off x="2895600" y="2209800"/>
              <a:ext cx="914400" cy="461665"/>
            </a:xfrm>
            <a:prstGeom prst="rect">
              <a:avLst/>
            </a:prstGeom>
            <a:noFill/>
          </p:spPr>
          <p:txBody>
            <a:bodyPr wrap="square" rtlCol="0">
              <a:spAutoFit/>
            </a:bodyPr>
            <a:lstStyle/>
            <a:p>
              <a:r>
                <a:rPr lang="en-US" sz="2400" dirty="0" smtClean="0"/>
                <a:t>X 30</a:t>
              </a:r>
              <a:endParaRPr lang="en-US" sz="2400" dirty="0"/>
            </a:p>
          </p:txBody>
        </p:sp>
        <p:sp>
          <p:nvSpPr>
            <p:cNvPr id="21" name="TextBox 20"/>
            <p:cNvSpPr txBox="1"/>
            <p:nvPr/>
          </p:nvSpPr>
          <p:spPr>
            <a:xfrm>
              <a:off x="3657600" y="2133600"/>
              <a:ext cx="609600" cy="646331"/>
            </a:xfrm>
            <a:prstGeom prst="rect">
              <a:avLst/>
            </a:prstGeom>
            <a:noFill/>
          </p:spPr>
          <p:txBody>
            <a:bodyPr wrap="square" rtlCol="0">
              <a:spAutoFit/>
            </a:bodyPr>
            <a:lstStyle/>
            <a:p>
              <a:pPr algn="ctr"/>
              <a:r>
                <a:rPr lang="en-US" sz="3600" dirty="0" smtClean="0"/>
                <a:t>=</a:t>
              </a:r>
              <a:endParaRPr lang="en-US" sz="3600" dirty="0"/>
            </a:p>
          </p:txBody>
        </p:sp>
        <p:sp>
          <p:nvSpPr>
            <p:cNvPr id="22" name="TextBox 21"/>
            <p:cNvSpPr txBox="1"/>
            <p:nvPr/>
          </p:nvSpPr>
          <p:spPr>
            <a:xfrm>
              <a:off x="5791200" y="2829580"/>
              <a:ext cx="2514600" cy="523220"/>
            </a:xfrm>
            <a:prstGeom prst="rect">
              <a:avLst/>
            </a:prstGeom>
            <a:noFill/>
          </p:spPr>
          <p:txBody>
            <a:bodyPr wrap="square" rtlCol="0">
              <a:spAutoFit/>
            </a:bodyPr>
            <a:lstStyle/>
            <a:p>
              <a:r>
                <a:rPr lang="en-US" sz="1400" dirty="0" smtClean="0"/>
                <a:t>Attack/Reconnaissance Squadron (New ARI ARS) </a:t>
              </a:r>
              <a:endParaRPr lang="en-US" sz="1400" dirty="0"/>
            </a:p>
          </p:txBody>
        </p:sp>
        <p:sp>
          <p:nvSpPr>
            <p:cNvPr id="23" name="TextBox 22"/>
            <p:cNvSpPr txBox="1"/>
            <p:nvPr/>
          </p:nvSpPr>
          <p:spPr>
            <a:xfrm>
              <a:off x="4343400" y="2209800"/>
              <a:ext cx="914400" cy="461665"/>
            </a:xfrm>
            <a:prstGeom prst="rect">
              <a:avLst/>
            </a:prstGeom>
            <a:noFill/>
          </p:spPr>
          <p:txBody>
            <a:bodyPr wrap="square" rtlCol="0">
              <a:spAutoFit/>
            </a:bodyPr>
            <a:lstStyle/>
            <a:p>
              <a:r>
                <a:rPr lang="en-US" sz="2400" dirty="0" smtClean="0"/>
                <a:t>X 18</a:t>
              </a:r>
              <a:endParaRPr lang="en-US" sz="2400" dirty="0"/>
            </a:p>
          </p:txBody>
        </p:sp>
      </p:grpSp>
      <p:grpSp>
        <p:nvGrpSpPr>
          <p:cNvPr id="4" name="Group 4"/>
          <p:cNvGrpSpPr>
            <a:grpSpLocks noChangeAspect="1"/>
          </p:cNvGrpSpPr>
          <p:nvPr/>
        </p:nvGrpSpPr>
        <p:grpSpPr bwMode="auto">
          <a:xfrm>
            <a:off x="5638800" y="2895600"/>
            <a:ext cx="457200" cy="304800"/>
            <a:chOff x="3552" y="1824"/>
            <a:chExt cx="288" cy="192"/>
          </a:xfrm>
        </p:grpSpPr>
        <p:sp>
          <p:nvSpPr>
            <p:cNvPr id="1027" name="AutoShape 3"/>
            <p:cNvSpPr>
              <a:spLocks noChangeAspect="1" noChangeArrowheads="1" noTextEdit="1"/>
            </p:cNvSpPr>
            <p:nvPr/>
          </p:nvSpPr>
          <p:spPr bwMode="auto">
            <a:xfrm>
              <a:off x="3552" y="1824"/>
              <a:ext cx="288" cy="1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9" name="Rectangle 5"/>
            <p:cNvSpPr>
              <a:spLocks noChangeArrowheads="1"/>
            </p:cNvSpPr>
            <p:nvPr/>
          </p:nvSpPr>
          <p:spPr bwMode="auto">
            <a:xfrm>
              <a:off x="3714" y="1841"/>
              <a:ext cx="6"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3732" y="1841"/>
              <a:ext cx="5" cy="25"/>
            </a:xfrm>
            <a:prstGeom prst="rect">
              <a:avLst/>
            </a:pr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1" name="Freeform 7"/>
            <p:cNvSpPr>
              <a:spLocks/>
            </p:cNvSpPr>
            <p:nvPr/>
          </p:nvSpPr>
          <p:spPr bwMode="auto">
            <a:xfrm>
              <a:off x="3616" y="1867"/>
              <a:ext cx="219" cy="144"/>
            </a:xfrm>
            <a:custGeom>
              <a:avLst/>
              <a:gdLst/>
              <a:ahLst/>
              <a:cxnLst>
                <a:cxn ang="0">
                  <a:pos x="0" y="0"/>
                </a:cxn>
                <a:cxn ang="0">
                  <a:pos x="0" y="144"/>
                </a:cxn>
                <a:cxn ang="0">
                  <a:pos x="219" y="0"/>
                </a:cxn>
                <a:cxn ang="0">
                  <a:pos x="0" y="0"/>
                </a:cxn>
              </a:cxnLst>
              <a:rect l="0" t="0" r="r" b="b"/>
              <a:pathLst>
                <a:path w="219" h="144">
                  <a:moveTo>
                    <a:pt x="0" y="0"/>
                  </a:moveTo>
                  <a:lnTo>
                    <a:pt x="0" y="144"/>
                  </a:lnTo>
                  <a:lnTo>
                    <a:pt x="219" y="0"/>
                  </a:lnTo>
                  <a:lnTo>
                    <a:pt x="0" y="0"/>
                  </a:lnTo>
                  <a:close/>
                </a:path>
              </a:pathLst>
            </a:custGeom>
            <a:solidFill>
              <a:srgbClr val="FC012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2" name="Freeform 8"/>
            <p:cNvSpPr>
              <a:spLocks noEditPoints="1"/>
            </p:cNvSpPr>
            <p:nvPr/>
          </p:nvSpPr>
          <p:spPr bwMode="auto">
            <a:xfrm>
              <a:off x="3615" y="1866"/>
              <a:ext cx="223" cy="147"/>
            </a:xfrm>
            <a:custGeom>
              <a:avLst/>
              <a:gdLst/>
              <a:ahLst/>
              <a:cxnLst>
                <a:cxn ang="0">
                  <a:pos x="1" y="2"/>
                </a:cxn>
                <a:cxn ang="0">
                  <a:pos x="2" y="1"/>
                </a:cxn>
                <a:cxn ang="0">
                  <a:pos x="2" y="145"/>
                </a:cxn>
                <a:cxn ang="0">
                  <a:pos x="1" y="144"/>
                </a:cxn>
                <a:cxn ang="0">
                  <a:pos x="219" y="0"/>
                </a:cxn>
                <a:cxn ang="0">
                  <a:pos x="220" y="2"/>
                </a:cxn>
                <a:cxn ang="0">
                  <a:pos x="1" y="2"/>
                </a:cxn>
                <a:cxn ang="0">
                  <a:pos x="223" y="0"/>
                </a:cxn>
                <a:cxn ang="0">
                  <a:pos x="0" y="147"/>
                </a:cxn>
                <a:cxn ang="0">
                  <a:pos x="0" y="0"/>
                </a:cxn>
                <a:cxn ang="0">
                  <a:pos x="223" y="0"/>
                </a:cxn>
              </a:cxnLst>
              <a:rect l="0" t="0" r="r" b="b"/>
              <a:pathLst>
                <a:path w="223" h="147">
                  <a:moveTo>
                    <a:pt x="1" y="2"/>
                  </a:moveTo>
                  <a:lnTo>
                    <a:pt x="2" y="1"/>
                  </a:lnTo>
                  <a:lnTo>
                    <a:pt x="2" y="145"/>
                  </a:lnTo>
                  <a:lnTo>
                    <a:pt x="1" y="144"/>
                  </a:lnTo>
                  <a:lnTo>
                    <a:pt x="219" y="0"/>
                  </a:lnTo>
                  <a:lnTo>
                    <a:pt x="220" y="2"/>
                  </a:lnTo>
                  <a:lnTo>
                    <a:pt x="1" y="2"/>
                  </a:lnTo>
                  <a:close/>
                  <a:moveTo>
                    <a:pt x="223" y="0"/>
                  </a:moveTo>
                  <a:lnTo>
                    <a:pt x="0" y="147"/>
                  </a:lnTo>
                  <a:lnTo>
                    <a:pt x="0" y="0"/>
                  </a:lnTo>
                  <a:lnTo>
                    <a:pt x="223"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3" name="Freeform 9"/>
            <p:cNvSpPr>
              <a:spLocks noEditPoints="1"/>
            </p:cNvSpPr>
            <p:nvPr/>
          </p:nvSpPr>
          <p:spPr bwMode="auto">
            <a:xfrm>
              <a:off x="3613" y="1864"/>
              <a:ext cx="225" cy="151"/>
            </a:xfrm>
            <a:custGeom>
              <a:avLst/>
              <a:gdLst/>
              <a:ahLst/>
              <a:cxnLst>
                <a:cxn ang="0">
                  <a:pos x="0" y="0"/>
                </a:cxn>
                <a:cxn ang="0">
                  <a:pos x="225" y="0"/>
                </a:cxn>
                <a:cxn ang="0">
                  <a:pos x="225" y="151"/>
                </a:cxn>
                <a:cxn ang="0">
                  <a:pos x="0" y="151"/>
                </a:cxn>
                <a:cxn ang="0">
                  <a:pos x="0" y="0"/>
                </a:cxn>
                <a:cxn ang="0">
                  <a:pos x="6" y="148"/>
                </a:cxn>
                <a:cxn ang="0">
                  <a:pos x="3" y="146"/>
                </a:cxn>
                <a:cxn ang="0">
                  <a:pos x="222" y="146"/>
                </a:cxn>
                <a:cxn ang="0">
                  <a:pos x="220" y="148"/>
                </a:cxn>
                <a:cxn ang="0">
                  <a:pos x="220" y="2"/>
                </a:cxn>
                <a:cxn ang="0">
                  <a:pos x="222" y="5"/>
                </a:cxn>
                <a:cxn ang="0">
                  <a:pos x="3" y="5"/>
                </a:cxn>
                <a:cxn ang="0">
                  <a:pos x="6" y="2"/>
                </a:cxn>
                <a:cxn ang="0">
                  <a:pos x="6" y="148"/>
                </a:cxn>
              </a:cxnLst>
              <a:rect l="0" t="0" r="r" b="b"/>
              <a:pathLst>
                <a:path w="225" h="151">
                  <a:moveTo>
                    <a:pt x="0" y="0"/>
                  </a:moveTo>
                  <a:lnTo>
                    <a:pt x="225" y="0"/>
                  </a:lnTo>
                  <a:lnTo>
                    <a:pt x="225" y="151"/>
                  </a:lnTo>
                  <a:lnTo>
                    <a:pt x="0" y="151"/>
                  </a:lnTo>
                  <a:lnTo>
                    <a:pt x="0" y="0"/>
                  </a:lnTo>
                  <a:close/>
                  <a:moveTo>
                    <a:pt x="6" y="148"/>
                  </a:moveTo>
                  <a:lnTo>
                    <a:pt x="3" y="146"/>
                  </a:lnTo>
                  <a:lnTo>
                    <a:pt x="222" y="146"/>
                  </a:lnTo>
                  <a:lnTo>
                    <a:pt x="220" y="148"/>
                  </a:lnTo>
                  <a:lnTo>
                    <a:pt x="220" y="2"/>
                  </a:lnTo>
                  <a:lnTo>
                    <a:pt x="222" y="5"/>
                  </a:lnTo>
                  <a:lnTo>
                    <a:pt x="3" y="5"/>
                  </a:lnTo>
                  <a:lnTo>
                    <a:pt x="6" y="2"/>
                  </a:lnTo>
                  <a:lnTo>
                    <a:pt x="6" y="14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Freeform 10"/>
            <p:cNvSpPr>
              <a:spLocks/>
            </p:cNvSpPr>
            <p:nvPr/>
          </p:nvSpPr>
          <p:spPr bwMode="auto">
            <a:xfrm>
              <a:off x="3653" y="1888"/>
              <a:ext cx="75" cy="101"/>
            </a:xfrm>
            <a:custGeom>
              <a:avLst/>
              <a:gdLst/>
              <a:ahLst/>
              <a:cxnLst>
                <a:cxn ang="0">
                  <a:pos x="0" y="0"/>
                </a:cxn>
                <a:cxn ang="0">
                  <a:pos x="75" y="51"/>
                </a:cxn>
                <a:cxn ang="0">
                  <a:pos x="0" y="101"/>
                </a:cxn>
                <a:cxn ang="0">
                  <a:pos x="0" y="0"/>
                </a:cxn>
              </a:cxnLst>
              <a:rect l="0" t="0" r="r" b="b"/>
              <a:pathLst>
                <a:path w="75" h="101">
                  <a:moveTo>
                    <a:pt x="0" y="0"/>
                  </a:moveTo>
                  <a:lnTo>
                    <a:pt x="75" y="51"/>
                  </a:lnTo>
                  <a:lnTo>
                    <a:pt x="0" y="101"/>
                  </a:lnTo>
                  <a:lnTo>
                    <a:pt x="0"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p:cNvSpPr>
            <p:nvPr/>
          </p:nvSpPr>
          <p:spPr bwMode="auto">
            <a:xfrm>
              <a:off x="3725" y="1888"/>
              <a:ext cx="76" cy="101"/>
            </a:xfrm>
            <a:custGeom>
              <a:avLst/>
              <a:gdLst/>
              <a:ahLst/>
              <a:cxnLst>
                <a:cxn ang="0">
                  <a:pos x="76" y="0"/>
                </a:cxn>
                <a:cxn ang="0">
                  <a:pos x="0" y="51"/>
                </a:cxn>
                <a:cxn ang="0">
                  <a:pos x="76" y="101"/>
                </a:cxn>
                <a:cxn ang="0">
                  <a:pos x="76" y="0"/>
                </a:cxn>
              </a:cxnLst>
              <a:rect l="0" t="0" r="r" b="b"/>
              <a:pathLst>
                <a:path w="76" h="101">
                  <a:moveTo>
                    <a:pt x="76" y="0"/>
                  </a:moveTo>
                  <a:lnTo>
                    <a:pt x="0" y="51"/>
                  </a:lnTo>
                  <a:lnTo>
                    <a:pt x="76" y="101"/>
                  </a:lnTo>
                  <a:lnTo>
                    <a:pt x="7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Rectangle 12"/>
            <p:cNvSpPr>
              <a:spLocks noChangeArrowheads="1"/>
            </p:cNvSpPr>
            <p:nvPr/>
          </p:nvSpPr>
          <p:spPr bwMode="auto">
            <a:xfrm>
              <a:off x="3711" y="1867"/>
              <a:ext cx="47" cy="6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dirty="0" smtClean="0">
                  <a:ln>
                    <a:noFill/>
                  </a:ln>
                  <a:solidFill>
                    <a:srgbClr val="000000"/>
                  </a:solidFill>
                  <a:effectLst/>
                  <a:latin typeface="Arial Narrow" pitchFamily="34" charset="0"/>
                  <a:cs typeface="Arial" pitchFamily="34" charset="0"/>
                </a:rPr>
                <a:t>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696" y="1958"/>
              <a:ext cx="96" cy="5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600" b="1" dirty="0" smtClean="0">
                  <a:solidFill>
                    <a:srgbClr val="000000"/>
                  </a:solidFill>
                  <a:latin typeface="Arial Narrow" pitchFamily="34" charset="0"/>
                  <a:cs typeface="Arial" pitchFamily="34" charset="0"/>
                </a:rPr>
                <a:t> H</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3581" y="1840"/>
              <a:ext cx="47" cy="7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 b="1" i="0" u="none" strike="noStrike" cap="none" normalizeH="0" baseline="0" smtClean="0">
                  <a:ln>
                    <a:noFill/>
                  </a:ln>
                  <a:solidFill>
                    <a:srgbClr val="FFFFFF"/>
                  </a:solidFill>
                  <a:effectLst/>
                  <a:latin typeface="Arial Narrow" pitchFamily="34" charset="0"/>
                  <a:cs typeface="Arial" pitchFamily="34" charset="0"/>
                </a:rPr>
                <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5" name="Title 1"/>
          <p:cNvSpPr txBox="1">
            <a:spLocks/>
          </p:cNvSpPr>
          <p:nvPr/>
        </p:nvSpPr>
        <p:spPr>
          <a:xfrm>
            <a:off x="457200" y="3276600"/>
            <a:ext cx="2438400" cy="14478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AC CAB X 10*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10 ARB @ 24 AH = 240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10 ARS @ 18 AH = 180</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AC CAB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Operational Fleet= 420**</a:t>
            </a:r>
            <a:endParaRPr lang="en-US" sz="1600" baseline="0" dirty="0" smtClean="0">
              <a:latin typeface="+mj-lt"/>
              <a:ea typeface="+mj-ea"/>
              <a:cs typeface="+mj-cs"/>
            </a:endParaRPr>
          </a:p>
        </p:txBody>
      </p:sp>
      <p:sp>
        <p:nvSpPr>
          <p:cNvPr id="36" name="Title 1"/>
          <p:cNvSpPr txBox="1">
            <a:spLocks/>
          </p:cNvSpPr>
          <p:nvPr/>
        </p:nvSpPr>
        <p:spPr>
          <a:xfrm>
            <a:off x="6324600" y="3429000"/>
            <a:ext cx="2438400" cy="15240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NG CAB X 4***</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4 ARB @ 24 AH = 96</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4 ARS @ 18 AH = 72</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NG CAB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Operational Fleet= 168**</a:t>
            </a:r>
            <a:endParaRPr lang="en-US" sz="1600" baseline="0" dirty="0" smtClean="0">
              <a:latin typeface="+mj-lt"/>
              <a:ea typeface="+mj-ea"/>
              <a:cs typeface="+mj-cs"/>
            </a:endParaRPr>
          </a:p>
        </p:txBody>
      </p:sp>
      <p:sp>
        <p:nvSpPr>
          <p:cNvPr id="37" name="Title 1"/>
          <p:cNvSpPr txBox="1">
            <a:spLocks/>
          </p:cNvSpPr>
          <p:nvPr/>
        </p:nvSpPr>
        <p:spPr>
          <a:xfrm>
            <a:off x="3048000" y="3429000"/>
            <a:ext cx="3124200" cy="1905000"/>
          </a:xfrm>
          <a:prstGeom prst="rect">
            <a:avLst/>
          </a:prstGeom>
          <a:ln>
            <a:solidFill>
              <a:schemeClr val="tx1"/>
            </a:solidFill>
          </a:ln>
        </p:spPr>
        <p:txBody>
          <a:bodyPr vert="horz" lIns="91440" tIns="45720" rIns="91440" bIns="45720" rtlCol="0" anchor="ctr">
            <a:normAutofit/>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Training Fleet = 70</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Test Fleet = 10</a:t>
            </a:r>
            <a:endParaRPr lang="en-US" sz="160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Boeing Line = 12</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Other ORF= 10</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Total Non-Operational Fleet=102</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(NG provide additional 32 A/C</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To Boeing Line for total of 44)</a:t>
            </a:r>
            <a:endParaRPr lang="en-US" sz="1600" baseline="0" dirty="0" smtClean="0">
              <a:latin typeface="+mj-lt"/>
              <a:ea typeface="+mj-ea"/>
              <a:cs typeface="+mj-cs"/>
            </a:endParaRPr>
          </a:p>
        </p:txBody>
      </p:sp>
      <p:sp>
        <p:nvSpPr>
          <p:cNvPr id="39" name="TextBox 38"/>
          <p:cNvSpPr txBox="1"/>
          <p:nvPr/>
        </p:nvSpPr>
        <p:spPr>
          <a:xfrm>
            <a:off x="457200" y="5039380"/>
            <a:ext cx="2514600" cy="523220"/>
          </a:xfrm>
          <a:prstGeom prst="rect">
            <a:avLst/>
          </a:prstGeom>
          <a:noFill/>
        </p:spPr>
        <p:txBody>
          <a:bodyPr wrap="square" rtlCol="0">
            <a:spAutoFit/>
          </a:bodyPr>
          <a:lstStyle/>
          <a:p>
            <a:r>
              <a:rPr lang="en-US" sz="1400" dirty="0" smtClean="0"/>
              <a:t>**All ARS and ARB cross level to 21 AH per ARB/ARS</a:t>
            </a:r>
          </a:p>
        </p:txBody>
      </p:sp>
      <p:sp>
        <p:nvSpPr>
          <p:cNvPr id="40" name="TextBox 39"/>
          <p:cNvSpPr txBox="1"/>
          <p:nvPr/>
        </p:nvSpPr>
        <p:spPr>
          <a:xfrm>
            <a:off x="6324600" y="4953000"/>
            <a:ext cx="2514600" cy="523220"/>
          </a:xfrm>
          <a:prstGeom prst="rect">
            <a:avLst/>
          </a:prstGeom>
          <a:noFill/>
        </p:spPr>
        <p:txBody>
          <a:bodyPr wrap="square" rtlCol="0">
            <a:spAutoFit/>
          </a:bodyPr>
          <a:lstStyle/>
          <a:p>
            <a:r>
              <a:rPr lang="en-US" sz="1400" dirty="0" smtClean="0"/>
              <a:t>**All ARS and ARB cross level to 21 AH per ARB/ARS</a:t>
            </a:r>
          </a:p>
        </p:txBody>
      </p:sp>
      <p:sp>
        <p:nvSpPr>
          <p:cNvPr id="32" name="Title 1"/>
          <p:cNvSpPr txBox="1">
            <a:spLocks/>
          </p:cNvSpPr>
          <p:nvPr/>
        </p:nvSpPr>
        <p:spPr>
          <a:xfrm>
            <a:off x="457200" y="5486400"/>
            <a:ext cx="5181600" cy="1219200"/>
          </a:xfrm>
          <a:prstGeom prst="rect">
            <a:avLst/>
          </a:prstGeom>
          <a:ln>
            <a:solidFill>
              <a:schemeClr val="tx1"/>
            </a:solidFill>
          </a:ln>
        </p:spPr>
        <p:txBody>
          <a:bodyPr vert="horz" lIns="91440" tIns="45720" rIns="91440" bIns="45720" rtlCol="0" anchor="ctr">
            <a:normAutofit fontScale="77500" lnSpcReduction="20000"/>
          </a:bodyPr>
          <a:lstStyle/>
          <a:p>
            <a:pPr marL="742950" marR="0" lvl="0" indent="-742950" defTabSz="914400" rtl="0" eaLnBrk="1" fontAlgn="auto" latinLnBrk="0" hangingPunct="1">
              <a:lnSpc>
                <a:spcPct val="100000"/>
              </a:lnSpc>
              <a:spcBef>
                <a:spcPct val="0"/>
              </a:spcBef>
              <a:spcAft>
                <a:spcPts val="0"/>
              </a:spcAft>
              <a:buClrTx/>
              <a:buSzTx/>
              <a:tabLst/>
              <a:defRPr/>
            </a:pPr>
            <a:r>
              <a:rPr lang="en-US" sz="1600" b="1" baseline="0" dirty="0" smtClean="0">
                <a:latin typeface="+mj-lt"/>
                <a:ea typeface="+mj-ea"/>
                <a:cs typeface="+mj-cs"/>
              </a:rPr>
              <a:t>COA C Provides:</a:t>
            </a:r>
          </a:p>
          <a:p>
            <a:pPr marL="742950" marR="0" lvl="0" indent="-742950" defTabSz="914400" rtl="0" eaLnBrk="1" fontAlgn="auto" latinLnBrk="0" hangingPunct="1">
              <a:lnSpc>
                <a:spcPct val="100000"/>
              </a:lnSpc>
              <a:spcBef>
                <a:spcPct val="0"/>
              </a:spcBef>
              <a:spcAft>
                <a:spcPts val="0"/>
              </a:spcAft>
              <a:buClrTx/>
              <a:buSzTx/>
              <a:tabLst/>
              <a:defRPr/>
            </a:pPr>
            <a:r>
              <a:rPr lang="en-US" sz="1600" baseline="0" dirty="0" smtClean="0">
                <a:latin typeface="+mj-lt"/>
                <a:ea typeface="+mj-ea"/>
                <a:cs typeface="+mj-cs"/>
              </a:rPr>
              <a:t>-</a:t>
            </a:r>
            <a:r>
              <a:rPr lang="en-US" sz="1600" b="1" dirty="0" smtClean="0">
                <a:latin typeface="+mj-lt"/>
                <a:ea typeface="+mj-ea"/>
                <a:cs typeface="+mj-cs"/>
              </a:rPr>
              <a:t>4</a:t>
            </a:r>
            <a:r>
              <a:rPr lang="en-US" sz="1600" b="1" baseline="0" dirty="0" smtClean="0">
                <a:latin typeface="+mj-lt"/>
                <a:ea typeface="+mj-ea"/>
                <a:cs typeface="+mj-cs"/>
              </a:rPr>
              <a:t>0% Operational/Strategic</a:t>
            </a:r>
            <a:r>
              <a:rPr lang="en-US" sz="1600" b="1" dirty="0" smtClean="0">
                <a:latin typeface="+mj-lt"/>
                <a:ea typeface="+mj-ea"/>
                <a:cs typeface="+mj-cs"/>
              </a:rPr>
              <a:t> R</a:t>
            </a:r>
            <a:r>
              <a:rPr lang="en-US" sz="1600" b="1" baseline="0" dirty="0" smtClean="0">
                <a:latin typeface="+mj-lt"/>
                <a:ea typeface="+mj-ea"/>
                <a:cs typeface="+mj-cs"/>
              </a:rPr>
              <a:t>eserve</a:t>
            </a:r>
            <a:r>
              <a:rPr lang="en-US" sz="1600" b="1" dirty="0" smtClean="0">
                <a:latin typeface="+mj-lt"/>
                <a:ea typeface="+mj-ea"/>
                <a:cs typeface="+mj-cs"/>
              </a:rPr>
              <a:t> </a:t>
            </a:r>
            <a:r>
              <a:rPr lang="en-US" sz="1600" dirty="0" smtClean="0">
                <a:latin typeface="+mj-lt"/>
                <a:ea typeface="+mj-ea"/>
                <a:cs typeface="+mj-cs"/>
              </a:rPr>
              <a:t>by keeping 4 of 8 NG CABs</a:t>
            </a:r>
          </a:p>
          <a:p>
            <a:pPr marL="742950" lvl="0" indent="-742950">
              <a:spcBef>
                <a:spcPct val="0"/>
              </a:spcBef>
              <a:defRPr/>
            </a:pPr>
            <a:r>
              <a:rPr lang="en-US" sz="1600" dirty="0" smtClean="0">
                <a:latin typeface="+mj-lt"/>
                <a:ea typeface="+mj-ea"/>
                <a:cs typeface="+mj-cs"/>
              </a:rPr>
              <a:t>-Cost increase of $38m/yr by increasing the current AC operational fleet </a:t>
            </a:r>
          </a:p>
          <a:p>
            <a:pPr marL="742950" lvl="0" indent="-742950">
              <a:spcBef>
                <a:spcPct val="0"/>
              </a:spcBef>
              <a:defRPr/>
            </a:pPr>
            <a:r>
              <a:rPr lang="en-US" sz="1600" dirty="0" smtClean="0">
                <a:latin typeface="+mj-lt"/>
                <a:ea typeface="+mj-ea"/>
                <a:cs typeface="+mj-cs"/>
              </a:rPr>
              <a:t>from 408 AH to 420 or an equivalent of 1/2 ARB (1 ARB costs $77m/yr)</a:t>
            </a:r>
            <a:endParaRPr lang="en-US" sz="1600" baseline="0" dirty="0" smtClean="0">
              <a:latin typeface="+mj-lt"/>
              <a:ea typeface="+mj-ea"/>
              <a:cs typeface="+mj-cs"/>
            </a:endParaRP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-Current NG AH operational fleet decreases by 24 AH or equivalent of 1 ARB </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for a savings of $32m/y</a:t>
            </a:r>
          </a:p>
          <a:p>
            <a:pPr marL="742950" marR="0" lvl="0" indent="-742950" defTabSz="914400" rtl="0" eaLnBrk="1" fontAlgn="auto" latinLnBrk="0" hangingPunct="1">
              <a:lnSpc>
                <a:spcPct val="100000"/>
              </a:lnSpc>
              <a:spcBef>
                <a:spcPct val="0"/>
              </a:spcBef>
              <a:spcAft>
                <a:spcPts val="0"/>
              </a:spcAft>
              <a:buClrTx/>
              <a:buSzTx/>
              <a:tabLst/>
              <a:defRPr/>
            </a:pPr>
            <a:r>
              <a:rPr lang="en-US" sz="1600" dirty="0" smtClean="0">
                <a:latin typeface="+mj-lt"/>
                <a:ea typeface="+mj-ea"/>
                <a:cs typeface="+mj-cs"/>
              </a:rPr>
              <a:t>-Essentially </a:t>
            </a:r>
            <a:r>
              <a:rPr lang="en-US" sz="1600" b="1" dirty="0" smtClean="0">
                <a:latin typeface="+mj-lt"/>
                <a:ea typeface="+mj-ea"/>
                <a:cs typeface="+mj-cs"/>
              </a:rPr>
              <a:t>cost neutral</a:t>
            </a:r>
            <a:endParaRPr lang="en-US" sz="1600" b="1" baseline="0" dirty="0" smtClean="0">
              <a:latin typeface="+mj-lt"/>
              <a:ea typeface="+mj-ea"/>
              <a:cs typeface="+mj-cs"/>
            </a:endParaRPr>
          </a:p>
        </p:txBody>
      </p:sp>
      <p:sp>
        <p:nvSpPr>
          <p:cNvPr id="33" name="TextBox 32"/>
          <p:cNvSpPr txBox="1"/>
          <p:nvPr/>
        </p:nvSpPr>
        <p:spPr>
          <a:xfrm>
            <a:off x="3124200" y="1524000"/>
            <a:ext cx="2667000" cy="523220"/>
          </a:xfrm>
          <a:prstGeom prst="rect">
            <a:avLst/>
          </a:prstGeom>
          <a:noFill/>
        </p:spPr>
        <p:txBody>
          <a:bodyPr wrap="square" rtlCol="0">
            <a:spAutoFit/>
          </a:bodyPr>
          <a:lstStyle/>
          <a:p>
            <a:pPr algn="ctr"/>
            <a:r>
              <a:rPr lang="en-US" sz="1400" dirty="0" smtClean="0"/>
              <a:t>Using a .6 ratio the following is a possible enhancement to ARI</a:t>
            </a:r>
            <a:endParaRPr lang="en-US" sz="1400" dirty="0"/>
          </a:p>
        </p:txBody>
      </p:sp>
      <p:sp>
        <p:nvSpPr>
          <p:cNvPr id="34" name="TextBox 33"/>
          <p:cNvSpPr txBox="1"/>
          <p:nvPr/>
        </p:nvSpPr>
        <p:spPr>
          <a:xfrm>
            <a:off x="457200" y="4648200"/>
            <a:ext cx="2667000" cy="523220"/>
          </a:xfrm>
          <a:prstGeom prst="rect">
            <a:avLst/>
          </a:prstGeom>
          <a:noFill/>
        </p:spPr>
        <p:txBody>
          <a:bodyPr wrap="square" rtlCol="0">
            <a:spAutoFit/>
          </a:bodyPr>
          <a:lstStyle/>
          <a:p>
            <a:r>
              <a:rPr lang="en-US" sz="1400" dirty="0" smtClean="0"/>
              <a:t>*This COA eliminates the need for the 11</a:t>
            </a:r>
            <a:r>
              <a:rPr lang="en-US" sz="1400" baseline="30000" dirty="0" smtClean="0"/>
              <a:t>th</a:t>
            </a:r>
            <a:r>
              <a:rPr lang="en-US" sz="1400" dirty="0" smtClean="0"/>
              <a:t> AC CAB equipment set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2553</Words>
  <Application>Microsoft Office PowerPoint</Application>
  <PresentationFormat>On-screen Show (4:3)</PresentationFormat>
  <Paragraphs>272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Road to ARI </vt:lpstr>
      <vt:lpstr>ARI Myths and Facts</vt:lpstr>
      <vt:lpstr>Other Options to Enhance ARI</vt:lpstr>
      <vt:lpstr>Default Ratio of Combat Capability</vt:lpstr>
      <vt:lpstr>What analysis was done that led to a Ratio of Relative Combat Capability?</vt:lpstr>
      <vt:lpstr>Comparison of Combat Capability </vt:lpstr>
      <vt:lpstr>COA A - Ratio of Relative  Combat Capability = .4 KW to 1 AH </vt:lpstr>
      <vt:lpstr>COA B - Ratio of Relative  Combat Capability = .5 KW to 1 AH </vt:lpstr>
      <vt:lpstr>COA C - Ratio of Relative  Combat Capability = .6 KW to 1 AH </vt:lpstr>
      <vt:lpstr>ARI- Ratio of Relative  Combat Capability = .8 KW to 1 AH </vt:lpstr>
      <vt:lpstr>Use an Accurate Ratio of Relative Combat Capability – KW to AH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2015-02-06T10:57:51Z</dcterms:created>
  <dcterms:modified xsi:type="dcterms:W3CDTF">2015-02-06T10:59:06Z</dcterms:modified>
</cp:coreProperties>
</file>