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BEEF-DF93-4D23-84E3-1CAC9951599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661C-AB57-42CE-91EF-83A7DAE2EE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9109422"/>
              </p:ext>
            </p:extLst>
          </p:nvPr>
        </p:nvGraphicFramePr>
        <p:xfrm>
          <a:off x="685800" y="533400"/>
          <a:ext cx="7696200" cy="2882580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685800"/>
                <a:gridCol w="838200"/>
                <a:gridCol w="685800"/>
                <a:gridCol w="914400"/>
                <a:gridCol w="685800"/>
                <a:gridCol w="1066800"/>
                <a:gridCol w="914400"/>
              </a:tblGrid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</a:rPr>
                        <a:t>FY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AC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% of Total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</a:rPr>
                        <a:t>ARNG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</a:rPr>
                        <a:t>% of Total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USAR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% of Total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</a:rPr>
                        <a:t>Army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% 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+ or -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</a:rPr>
                        <a:t>02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</a:rPr>
                        <a:t>Baseline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480,000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46%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350,000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34%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205,000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20%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1,035,000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Calibri"/>
                        </a:rPr>
                        <a:t>Baseline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Grow the Army</a:t>
                      </a:r>
                      <a:endParaRPr lang="en-US" sz="12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570,000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50%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358,000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32%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205,000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18%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1,133,000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</a:rPr>
                        <a:t>+10%</a:t>
                      </a:r>
                      <a:endParaRPr lang="en-US" sz="900" dirty="0">
                        <a:solidFill>
                          <a:srgbClr val="C00000"/>
                        </a:solidFill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15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</a:rPr>
                        <a:t>490,000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47%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350,000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34%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</a:rPr>
                        <a:t>202,000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19%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1,042,000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+1%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17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</a:rPr>
                        <a:t>450,000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46%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</a:rPr>
                        <a:t>335,000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34%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</a:rPr>
                        <a:t>195,000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20%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980,000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-5%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</a:rPr>
                        <a:t>Seq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</a:rPr>
                        <a:t>420,000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46%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Calibri"/>
                        </a:rPr>
                        <a:t>315,000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34%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</a:rPr>
                        <a:t>185,000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20%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</a:rPr>
                        <a:t>920,000</a:t>
                      </a:r>
                      <a:endParaRPr lang="en-US" sz="90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</a:rPr>
                        <a:t>-9%</a:t>
                      </a:r>
                      <a:endParaRPr lang="en-US" sz="900" dirty="0">
                        <a:latin typeface="Arial"/>
                        <a:ea typeface="Calibri"/>
                      </a:endParaRPr>
                    </a:p>
                  </a:txBody>
                  <a:tcPr marL="51661" marR="5166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8786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(Draft) Past 15 Yr Total Army End Strength and % (By Component)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505200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The Army strategy hinges on their continued assertion – both in the press and in hearings – that the Active Component (AC) is taking the bulk of the Army cuts.  This is true if tax payers continue to allow the Army to use “GROW THE ARMY #s” as the measurement baseline.</a:t>
            </a:r>
          </a:p>
          <a:p>
            <a:pPr>
              <a:buFontTx/>
              <a:buChar char="-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The Army is attempting to take the AC back to pre 9/11 %s (see above).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he Army is using “GROW the ARMY #s” as the baseline rather than their current strength. “GROW THE ARMY”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was a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temporary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funding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personnel strength boost,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but the Army is attempting to hide this significant fact –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this needs to be brought to the public’s attention.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The counter to the AC argument should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focus on the 9/11 end strength numbers as the baseline of measurement of going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forward, NOT the “GROW THE ARMY” model.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Bottom Line:  Based on National Guard performance in both OIF and OEF, the Guard can now be trusted with a higher % of the overall Army end strength than before the war.  With appropriate ARNG funding levels, to include CTC rotations, etc, there is little risk with an increase in Guard % and a decrease in the Active %, especially since the AC has shown that it can easily grow in time of need.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1</cp:revision>
  <dcterms:created xsi:type="dcterms:W3CDTF">2014-04-18T15:26:33Z</dcterms:created>
  <dcterms:modified xsi:type="dcterms:W3CDTF">2014-04-18T15:28:13Z</dcterms:modified>
</cp:coreProperties>
</file>