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3A28E-407B-4CC0-B3BF-6279BEC2A326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DFD6A-A022-4D08-98D0-5053588BAD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A4B8-D43C-42B5-9773-4D28592D0A7F}" type="datetimeFigureOut">
              <a:rPr lang="en-US" smtClean="0"/>
              <a:t>4/18/2014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32B45-5DB3-4474-9736-ECC87CCAC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Pennsylvania ARNG Alternative Aviation Restructure Initiative (ARI) Concept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Meeting Army Aviation needs at home and abroad with input from the </a:t>
            </a:r>
            <a:r>
              <a:rPr lang="en-US" b="1" dirty="0" smtClean="0"/>
              <a:t>U.S. Army War College 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2296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 Adjutant General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 l="-1089" t="-960" r="-1089" b="-960"/>
          <a:stretch>
            <a:fillRect/>
          </a:stretch>
        </p:blipFill>
        <p:spPr bwMode="auto">
          <a:xfrm>
            <a:off x="6553200" y="152400"/>
            <a:ext cx="2286000" cy="130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7200" y="5410200"/>
            <a:ext cx="8153400" cy="1066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 smtClean="0"/>
              <a:t>Background: Why has HQDA approved ARI? </a:t>
            </a:r>
            <a:endParaRPr lang="en-US" sz="2400" b="1" i="1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ARI is an DA developed and supported strategy to reduce and reconfigure Combat Aviation Brigades and restructure ARNG Aviation Brigades</a:t>
            </a:r>
          </a:p>
          <a:p>
            <a:r>
              <a:rPr lang="en-US" sz="2000" dirty="0" smtClean="0"/>
              <a:t>ARI is a resource-driven plan to sustain Aviation force structure, modernization, and program development in the current fiscal environment</a:t>
            </a:r>
          </a:p>
          <a:p>
            <a:r>
              <a:rPr lang="en-US" sz="2000" dirty="0" smtClean="0"/>
              <a:t>ARI eliminates 3 helicopter types (OH58, TH67, and AH64D)</a:t>
            </a:r>
          </a:p>
          <a:p>
            <a:r>
              <a:rPr lang="en-US" sz="2000" dirty="0" smtClean="0"/>
              <a:t>ARI moves all AH64s from ARNG (192 Apaches) to AC formations for increased combat capability and availability</a:t>
            </a:r>
          </a:p>
          <a:p>
            <a:r>
              <a:rPr lang="en-US" sz="2000" dirty="0" smtClean="0"/>
              <a:t>ARI meets ARNG DOMOPS requirements by providing for 168 ARNG AH64s to be replaced by 111 UH60As (legacy aircraft)</a:t>
            </a:r>
          </a:p>
          <a:p>
            <a:r>
              <a:rPr lang="en-US" sz="2000" dirty="0" smtClean="0"/>
              <a:t>ARI meets IERW requirements by requiring ARNG to potentially provide up to 50 LUH72s to USAACE.</a:t>
            </a:r>
          </a:p>
          <a:p>
            <a:endParaRPr lang="en-US" sz="2000" dirty="0" smtClean="0"/>
          </a:p>
          <a:p>
            <a:pPr algn="ctr">
              <a:buNone/>
            </a:pPr>
            <a:r>
              <a:rPr lang="en-US" sz="2400" b="1" dirty="0" smtClean="0"/>
              <a:t>ARNG  &amp; State leadership non-concur with ARI and have</a:t>
            </a:r>
          </a:p>
          <a:p>
            <a:pPr algn="ctr">
              <a:buNone/>
            </a:pPr>
            <a:r>
              <a:rPr lang="en-US" sz="2400" b="1" dirty="0" smtClean="0"/>
              <a:t>offered alternative solutions that have been rejected by HQDA  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 smtClean="0"/>
              <a:t>Background:  </a:t>
            </a:r>
            <a:r>
              <a:rPr lang="en-US" sz="2400" b="1" i="1" smtClean="0"/>
              <a:t>Why do </a:t>
            </a:r>
            <a:r>
              <a:rPr lang="en-US" sz="2400" b="1" i="1" dirty="0" smtClean="0"/>
              <a:t>ARNG &amp; State leadership non-concur?</a:t>
            </a:r>
            <a:endParaRPr lang="en-US" sz="2400" b="1" i="1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ARI is not supported by Force Design and is not structured to integrate ARNG Aviation seamlessly with their Active Component counterparts.</a:t>
            </a:r>
          </a:p>
          <a:p>
            <a:r>
              <a:rPr lang="en-US" sz="2000" dirty="0" smtClean="0"/>
              <a:t>ARI leaves a large portion of the AH64 fleet not assigned to AC CABs (40 + ORF, 30+ USAACE, 24+ ROK)</a:t>
            </a:r>
          </a:p>
          <a:p>
            <a:r>
              <a:rPr lang="en-US" sz="2000" dirty="0" smtClean="0"/>
              <a:t>ARI eliminates the ARNG operational reserve of AH64s, thus eliminating the retention of highly-trained aircrews and maintainers to continue to serve after transitioning from the active service.  This also eliminates the availability of aircrews for replacement of active duty aircrews in a high OPTEMPO environment.</a:t>
            </a:r>
          </a:p>
          <a:p>
            <a:r>
              <a:rPr lang="en-US" sz="2000" dirty="0" smtClean="0"/>
              <a:t>ARI provides for AH64 formations to be at 24 aircraft each; a number that is considered to be more than necessary for the mission and capability for  airframe and unit</a:t>
            </a:r>
          </a:p>
          <a:p>
            <a:r>
              <a:rPr lang="en-US" sz="2000" dirty="0" smtClean="0"/>
              <a:t>ARI claims the ARNG needs additional UH60 aircraft to meet domestic response mission.  Such a requirement is neither validated or requested by the ARNG</a:t>
            </a:r>
          </a:p>
          <a:p>
            <a:r>
              <a:rPr lang="en-US" sz="2000" dirty="0" smtClean="0"/>
              <a:t>ARI requires the potential transfer of 50 ARNG LUH72 aircraft to meet their new Training Helicopter demand without consideration of ARNG LUH mission requirements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xplosion 1 9"/>
          <p:cNvSpPr/>
          <p:nvPr/>
        </p:nvSpPr>
        <p:spPr>
          <a:xfrm rot="2840416">
            <a:off x="26537" y="3854842"/>
            <a:ext cx="1297053" cy="12624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xplosion 2 7"/>
          <p:cNvSpPr/>
          <p:nvPr/>
        </p:nvSpPr>
        <p:spPr>
          <a:xfrm>
            <a:off x="0" y="2514600"/>
            <a:ext cx="1447800" cy="1219200"/>
          </a:xfrm>
          <a:prstGeom prst="irregularSeal2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0" y="1524000"/>
            <a:ext cx="1447800" cy="1219200"/>
          </a:xfrm>
          <a:prstGeom prst="irregularSeal2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 smtClean="0"/>
              <a:t>PAARNG Alternative ARI Concept Plan</a:t>
            </a:r>
            <a:endParaRPr lang="en-US" sz="2400" b="1" i="1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066800" y="838200"/>
            <a:ext cx="8229600" cy="5638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Utilizes U.S. Army War College Force Design and Force Structure Development analysis</a:t>
            </a:r>
          </a:p>
          <a:p>
            <a:r>
              <a:rPr lang="en-US" sz="1600" dirty="0" smtClean="0"/>
              <a:t>Represents a new approach to ARI that retains doctrinal force design and </a:t>
            </a:r>
            <a:r>
              <a:rPr lang="en-US" sz="1600" b="1" dirty="0" smtClean="0"/>
              <a:t>meets all defined resourcing and operational requirements per POM 15-19 by…</a:t>
            </a:r>
          </a:p>
          <a:p>
            <a:pPr lvl="1"/>
            <a:r>
              <a:rPr lang="en-US" sz="1400" dirty="0" smtClean="0"/>
              <a:t>Reduce and reconfigure CABs</a:t>
            </a:r>
          </a:p>
          <a:p>
            <a:pPr lvl="1"/>
            <a:r>
              <a:rPr lang="en-US" sz="1400" dirty="0" smtClean="0"/>
              <a:t>Eliminate 3 helicopter types</a:t>
            </a:r>
          </a:p>
          <a:p>
            <a:pPr lvl="1"/>
            <a:r>
              <a:rPr lang="en-US" sz="1400" dirty="0" smtClean="0"/>
              <a:t>Retains  modular design, standardization oversight, and Airfield management within </a:t>
            </a:r>
            <a:r>
              <a:rPr lang="en-US" sz="1400" dirty="0" err="1" smtClean="0"/>
              <a:t>Avn</a:t>
            </a:r>
            <a:r>
              <a:rPr lang="en-US" sz="1400" dirty="0" smtClean="0"/>
              <a:t> </a:t>
            </a:r>
            <a:r>
              <a:rPr lang="en-US" sz="1400" dirty="0" err="1" smtClean="0"/>
              <a:t>Bdes</a:t>
            </a:r>
            <a:endParaRPr lang="en-US" sz="1400" dirty="0" smtClean="0"/>
          </a:p>
          <a:p>
            <a:r>
              <a:rPr lang="en-US" sz="1800" dirty="0" smtClean="0"/>
              <a:t>Creates new Attack Reconnaissance Squadron (ARS) design with only 12x AH-64’s and 2x Shadow Platoons (Interim solution for Armed Aerial Scout); but with Grey eagle (MQ-1C) organic to AC squadrons.</a:t>
            </a:r>
          </a:p>
          <a:p>
            <a:r>
              <a:rPr lang="en-US" sz="1800" dirty="0" smtClean="0"/>
              <a:t>Creates 5 ARNG multi-compo ARSs with 50% AC pilots and AC FHP for  increased availability and capitalize of USAF “associated-unit” success.</a:t>
            </a:r>
          </a:p>
          <a:p>
            <a:r>
              <a:rPr lang="en-US" sz="1800" dirty="0" smtClean="0"/>
              <a:t>ARNG retains 120 AH-64s in 5 </a:t>
            </a:r>
            <a:r>
              <a:rPr lang="en-US" sz="1800" dirty="0" err="1" smtClean="0"/>
              <a:t>Atk</a:t>
            </a:r>
            <a:r>
              <a:rPr lang="en-US" sz="1800" dirty="0" smtClean="0"/>
              <a:t> Hel </a:t>
            </a:r>
            <a:r>
              <a:rPr lang="en-US" sz="1800" dirty="0" err="1" smtClean="0"/>
              <a:t>Bns</a:t>
            </a:r>
            <a:r>
              <a:rPr lang="en-US" sz="1800" dirty="0" smtClean="0"/>
              <a:t> in 5 CABs for retention of </a:t>
            </a:r>
            <a:r>
              <a:rPr lang="en-US" sz="1800" dirty="0" err="1" smtClean="0"/>
              <a:t>Avn</a:t>
            </a:r>
            <a:r>
              <a:rPr lang="en-US" sz="1800" dirty="0" smtClean="0"/>
              <a:t> combat capability in the ARNG and for use as operational reserve to AC.</a:t>
            </a:r>
            <a:r>
              <a:rPr lang="en-US" sz="1400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Two RC Theater Aviation Command (TAC) HQs (1 NG, 1 AR) retained for mission command of theater aviation during large scale operations</a:t>
            </a:r>
          </a:p>
          <a:p>
            <a:pPr>
              <a:spcAft>
                <a:spcPts val="600"/>
              </a:spcAft>
            </a:pPr>
            <a:r>
              <a:rPr lang="en-US" sz="1800" dirty="0" smtClean="0"/>
              <a:t> AC retains one Theater Aviation </a:t>
            </a:r>
            <a:r>
              <a:rPr lang="en-US" sz="1800" dirty="0" err="1" smtClean="0"/>
              <a:t>Bde</a:t>
            </a:r>
            <a:r>
              <a:rPr lang="en-US" sz="1800" dirty="0" smtClean="0"/>
              <a:t> HQs and several additional GSABs optimized for Combatant Commander’s daily requirements for assault, heavy lift and </a:t>
            </a:r>
            <a:r>
              <a:rPr lang="en-US" sz="1800" dirty="0" err="1" smtClean="0"/>
              <a:t>aeromedical</a:t>
            </a:r>
            <a:r>
              <a:rPr lang="en-US" sz="1800" dirty="0" smtClean="0"/>
              <a:t> evacuation missions</a:t>
            </a:r>
          </a:p>
          <a:p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 rot="20238610">
            <a:off x="54223" y="1812674"/>
            <a:ext cx="120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HQDA</a:t>
            </a:r>
          </a:p>
          <a:p>
            <a:pPr algn="ctr"/>
            <a:r>
              <a:rPr lang="en-US" sz="1400" dirty="0" smtClean="0"/>
              <a:t>Requirements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 rot="20238610">
            <a:off x="55403" y="2873588"/>
            <a:ext cx="1176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BN</a:t>
            </a:r>
          </a:p>
          <a:p>
            <a:pPr algn="ctr"/>
            <a:r>
              <a:rPr lang="en-US" sz="1400" dirty="0" smtClean="0"/>
              <a:t>“Right-sizing”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 rot="20238610">
            <a:off x="145863" y="3963257"/>
            <a:ext cx="986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ARNG:</a:t>
            </a:r>
          </a:p>
          <a:p>
            <a:pPr algn="ctr"/>
            <a:r>
              <a:rPr lang="en-US" sz="1400" dirty="0" smtClean="0"/>
              <a:t>5 CABs</a:t>
            </a:r>
          </a:p>
          <a:p>
            <a:pPr algn="ctr"/>
            <a:r>
              <a:rPr lang="en-US" sz="1400" dirty="0" smtClean="0"/>
              <a:t>3 </a:t>
            </a:r>
            <a:r>
              <a:rPr lang="en-US" sz="1400" dirty="0" err="1" smtClean="0"/>
              <a:t>Avn</a:t>
            </a:r>
            <a:r>
              <a:rPr lang="en-US" sz="1400" dirty="0" smtClean="0"/>
              <a:t> </a:t>
            </a:r>
            <a:r>
              <a:rPr lang="en-US" sz="1400" dirty="0" err="1" smtClean="0"/>
              <a:t>Bdes</a:t>
            </a:r>
            <a:endParaRPr lang="en-US" sz="1400" dirty="0" smtClean="0"/>
          </a:p>
          <a:p>
            <a:pPr algn="ctr"/>
            <a:r>
              <a:rPr lang="en-US" sz="1400" dirty="0" smtClean="0"/>
              <a:t>4 TABs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0"/>
          <a:ext cx="8991600" cy="7014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4495800"/>
              </a:tblGrid>
              <a:tr h="369486">
                <a:tc>
                  <a:txBody>
                    <a:bodyPr/>
                    <a:lstStyle/>
                    <a:p>
                      <a:r>
                        <a:rPr lang="en-US" dirty="0" smtClean="0"/>
                        <a:t>HQDA 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PAARNG Alternative ARI </a:t>
                      </a:r>
                      <a:endParaRPr lang="en-US" dirty="0"/>
                    </a:p>
                  </a:txBody>
                  <a:tcPr/>
                </a:tc>
              </a:tr>
              <a:tr h="114634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-Reduce Aviation</a:t>
                      </a:r>
                      <a:r>
                        <a:rPr lang="en-US" sz="1400" baseline="0" dirty="0" smtClean="0"/>
                        <a:t> force structure (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3x Aviation </a:t>
                      </a:r>
                      <a:r>
                        <a:rPr lang="en-US" sz="1400" baseline="0" dirty="0" smtClean="0"/>
                        <a:t>Brigades)</a:t>
                      </a:r>
                    </a:p>
                    <a:p>
                      <a:r>
                        <a:rPr lang="en-US" sz="1400" baseline="0" dirty="0" smtClean="0"/>
                        <a:t>-Divest single engine legacy aircraft (OH58D, TH67, OH58A/C) 898 </a:t>
                      </a:r>
                      <a:r>
                        <a:rPr lang="en-US" sz="1400" baseline="0" dirty="0" err="1" smtClean="0"/>
                        <a:t>acft</a:t>
                      </a:r>
                      <a:r>
                        <a:rPr lang="en-US" sz="1400" baseline="0" dirty="0" smtClean="0"/>
                        <a:t>) while retaining modernized fleets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Reinvest KW Funds in </a:t>
                      </a:r>
                      <a:r>
                        <a:rPr lang="en-US" sz="1400" baseline="0" dirty="0" err="1" smtClean="0"/>
                        <a:t>acft</a:t>
                      </a:r>
                      <a:r>
                        <a:rPr lang="en-US" sz="1400" baseline="0" dirty="0" smtClean="0"/>
                        <a:t>  procurement/modernization.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-Reduce Aviation</a:t>
                      </a:r>
                      <a:r>
                        <a:rPr lang="en-US" sz="1400" baseline="0" dirty="0" smtClean="0"/>
                        <a:t> force structure (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3x </a:t>
                      </a:r>
                      <a:r>
                        <a:rPr lang="en-US" sz="1400" baseline="0" dirty="0" smtClean="0"/>
                        <a:t>Aviation Brigades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) and retains AH64 force structure in ARNG</a:t>
                      </a:r>
                    </a:p>
                    <a:p>
                      <a:r>
                        <a:rPr lang="en-US" sz="1400" baseline="0" dirty="0" smtClean="0"/>
                        <a:t>-Divest single engine legacy aircraft (OH58D, TH67, OH58A/C) 898 </a:t>
                      </a:r>
                      <a:r>
                        <a:rPr lang="en-US" sz="1400" baseline="0" dirty="0" err="1" smtClean="0"/>
                        <a:t>acft</a:t>
                      </a:r>
                      <a:r>
                        <a:rPr lang="en-US" sz="1400" baseline="0" dirty="0" smtClean="0"/>
                        <a:t>) while retaining modernized fleets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/>
                        <a:t>Reinvest KW Funds in </a:t>
                      </a:r>
                      <a:r>
                        <a:rPr lang="en-US" sz="1400" baseline="0" dirty="0" err="1" smtClean="0"/>
                        <a:t>acft</a:t>
                      </a:r>
                      <a:r>
                        <a:rPr lang="en-US" sz="1400" baseline="0" dirty="0" smtClean="0"/>
                        <a:t>  procurement/modernization.</a:t>
                      </a:r>
                    </a:p>
                  </a:txBody>
                  <a:tcPr/>
                </a:tc>
              </a:tr>
              <a:tr h="11353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-Replace OH-58D KW scout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fleet in AC and ARNG CABs with </a:t>
                      </a:r>
                      <a:r>
                        <a:rPr lang="en-US" sz="1400" dirty="0" smtClean="0"/>
                        <a:t>team of AH-64E and Shadow UAS displaced from Army force structure reductions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-Replace OH-58D KW scout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fleet in AC and ARNG CABs with </a:t>
                      </a:r>
                      <a:r>
                        <a:rPr lang="en-US" sz="1400" dirty="0" smtClean="0"/>
                        <a:t>team of AH-64E and Shadow UAS displaced from Army force structure reductions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11353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-Replace aged TH67 with existing UH72A repurposed</a:t>
                      </a:r>
                      <a:r>
                        <a:rPr lang="en-US" sz="1400" baseline="0" dirty="0" smtClean="0"/>
                        <a:t> from AC and NG</a:t>
                      </a:r>
                    </a:p>
                    <a:p>
                      <a:r>
                        <a:rPr lang="en-US" sz="1400" baseline="0" dirty="0" smtClean="0"/>
                        <a:t>-Redesign flight school around dual use engine, glass cockpit </a:t>
                      </a:r>
                      <a:r>
                        <a:rPr lang="en-US" sz="1400" baseline="0" dirty="0" err="1" smtClean="0"/>
                        <a:t>acft</a:t>
                      </a:r>
                      <a:r>
                        <a:rPr lang="en-US" sz="1400" baseline="0" dirty="0" smtClean="0"/>
                        <a:t> closely replicating modernized </a:t>
                      </a:r>
                      <a:r>
                        <a:rPr lang="en-US" sz="1400" baseline="0" dirty="0" err="1" smtClean="0"/>
                        <a:t>acft</a:t>
                      </a:r>
                      <a:r>
                        <a:rPr lang="en-US" sz="1400" baseline="0" dirty="0" smtClean="0"/>
                        <a:t> in </a:t>
                      </a:r>
                      <a:r>
                        <a:rPr lang="en-US" sz="1400" baseline="0" dirty="0" err="1" smtClean="0"/>
                        <a:t>Avn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Bdes</a:t>
                      </a:r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sz="1400" dirty="0" smtClean="0"/>
                        <a:t>Replace aged TH67 with existing UH72A repurposed</a:t>
                      </a:r>
                      <a:r>
                        <a:rPr lang="en-US" sz="1400" baseline="0" dirty="0" smtClean="0"/>
                        <a:t> from AC and NG</a:t>
                      </a:r>
                    </a:p>
                    <a:p>
                      <a:r>
                        <a:rPr lang="en-US" sz="1400" baseline="0" dirty="0" smtClean="0"/>
                        <a:t>-Redesign flight school around dual use engine, glass cockpit </a:t>
                      </a:r>
                      <a:r>
                        <a:rPr lang="en-US" sz="1400" baseline="0" dirty="0" err="1" smtClean="0"/>
                        <a:t>acft</a:t>
                      </a:r>
                      <a:r>
                        <a:rPr lang="en-US" sz="1400" baseline="0" dirty="0" smtClean="0"/>
                        <a:t> closely replicating modernized </a:t>
                      </a:r>
                      <a:r>
                        <a:rPr lang="en-US" sz="1400" baseline="0" dirty="0" err="1" smtClean="0"/>
                        <a:t>acft</a:t>
                      </a:r>
                      <a:r>
                        <a:rPr lang="en-US" sz="1400" baseline="0" dirty="0" smtClean="0"/>
                        <a:t> in </a:t>
                      </a:r>
                      <a:r>
                        <a:rPr lang="en-US" sz="1400" baseline="0" dirty="0" err="1" smtClean="0"/>
                        <a:t>Avn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Bdes</a:t>
                      </a:r>
                      <a:endParaRPr lang="en-US" sz="1400" dirty="0"/>
                    </a:p>
                  </a:txBody>
                  <a:tcPr/>
                </a:tc>
              </a:tr>
              <a:tr h="1762765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 Increase dual use UH60s in NG by 111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acft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 Removes  168 AH-64Ds in NG CABs (x5) to AC for strategic depth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Converts all ARNG CABs to Aviation Brigades (ABs) and builds large AH-64E Recon SQs (24 AH-64E, 2 x TUAS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Plts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 and 1x Grey Eagle Co)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 Maintains CAB equipment set in ROK 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Retain 120 AH-64D/Es in NG CABs (x5) for strategic depth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Create 5 dual AC/NG manned AH-64E Recon SQs (12 AH-64E, 2x TUAS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Plt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and 1x Grey eagle Co (AC Only))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Rotate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Avn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Bde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personnel (AC/NG) onto CAB equipment set in ROK and TAB </a:t>
                      </a:r>
                      <a:r>
                        <a:rPr lang="en-US" sz="1400" dirty="0" err="1" smtClean="0">
                          <a:solidFill>
                            <a:srgbClr val="FF0000"/>
                          </a:solidFill>
                        </a:rPr>
                        <a:t>eqp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 set in Middle East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3087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Standardize Aviation brigade structure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Maintain CAB structure in both AC and RC through use of Multi Compo/”right-sized” ARSs, and retention of AHBs in 5 ARNG CABs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Design new Homeland Defense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Avn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Bdes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(x3) in NG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Provide for a standard (AC/RC) modular Theater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Avn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Brigade with tailored mix of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Aslt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FF0000"/>
                          </a:solidFill>
                        </a:rPr>
                        <a:t>Bns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/GSABs 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i="1" dirty="0" smtClean="0"/>
              <a:t>PA Alternative ARI Concept Plan </a:t>
            </a:r>
            <a:r>
              <a:rPr lang="en-US" sz="2400" b="1" i="1" dirty="0" smtClean="0">
                <a:solidFill>
                  <a:srgbClr val="FF0000"/>
                </a:solidFill>
              </a:rPr>
              <a:t>Advantages</a:t>
            </a:r>
            <a:r>
              <a:rPr lang="en-US" sz="2400" i="1" dirty="0" smtClean="0">
                <a:solidFill>
                  <a:srgbClr val="FF0000"/>
                </a:solidFill>
              </a:rPr>
              <a:t/>
            </a:r>
            <a:br>
              <a:rPr lang="en-US" sz="2400" i="1" dirty="0" smtClean="0">
                <a:solidFill>
                  <a:srgbClr val="FF0000"/>
                </a:solidFill>
              </a:rPr>
            </a:br>
            <a:endParaRPr lang="en-US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23850" y="914400"/>
            <a:ext cx="882015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Restructures/Redesigns the AVN force to maximize utility of </a:t>
            </a:r>
            <a:r>
              <a:rPr lang="en-US" sz="1600" dirty="0" err="1" smtClean="0"/>
              <a:t>avn</a:t>
            </a:r>
            <a:r>
              <a:rPr lang="en-US" sz="1600" dirty="0" smtClean="0"/>
              <a:t> assets </a:t>
            </a:r>
            <a:r>
              <a:rPr lang="en-US" sz="1600" dirty="0" smtClean="0">
                <a:solidFill>
                  <a:srgbClr val="FF0000"/>
                </a:solidFill>
              </a:rPr>
              <a:t>with a doctrinally correct, Total  Army Aviation structure:</a:t>
            </a:r>
            <a:r>
              <a:rPr lang="en-US" sz="1600" dirty="0" smtClean="0"/>
              <a:t> </a:t>
            </a:r>
          </a:p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Increases access to Attack/Recon platforms </a:t>
            </a:r>
            <a:r>
              <a:rPr lang="en-US" sz="1600" dirty="0" smtClean="0">
                <a:solidFill>
                  <a:srgbClr val="FF0000"/>
                </a:solidFill>
              </a:rPr>
              <a:t>(15 </a:t>
            </a:r>
            <a:r>
              <a:rPr lang="en-US" sz="1600" dirty="0" err="1" smtClean="0">
                <a:solidFill>
                  <a:srgbClr val="FF0000"/>
                </a:solidFill>
              </a:rPr>
              <a:t>vs</a:t>
            </a:r>
            <a:r>
              <a:rPr lang="en-US" sz="1600" dirty="0" smtClean="0">
                <a:solidFill>
                  <a:srgbClr val="FF0000"/>
                </a:solidFill>
              </a:rPr>
              <a:t> 10 Combat Aviation Brigades)</a:t>
            </a:r>
          </a:p>
          <a:p>
            <a:pPr lvl="1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 Retains AH-64s in the ARNG to fully justify acquisition objective of 690 AH-64Es</a:t>
            </a:r>
          </a:p>
          <a:p>
            <a:pPr lvl="1"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</a:rPr>
              <a:t> Creates opportunities for AC/RC dual-compo units (similar to USAF Associate </a:t>
            </a:r>
            <a:r>
              <a:rPr lang="en-US" sz="1600" dirty="0" err="1" smtClean="0">
                <a:solidFill>
                  <a:srgbClr val="FF0000"/>
                </a:solidFill>
              </a:rPr>
              <a:t>sqdns</a:t>
            </a:r>
            <a:r>
              <a:rPr lang="en-US" sz="1600" dirty="0" smtClean="0">
                <a:solidFill>
                  <a:srgbClr val="FF0000"/>
                </a:solidFill>
              </a:rPr>
              <a:t>/I-Wings) </a:t>
            </a:r>
          </a:p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Provides RC a fleet composition </a:t>
            </a:r>
            <a:r>
              <a:rPr lang="en-US" sz="1600" dirty="0" smtClean="0">
                <a:solidFill>
                  <a:srgbClr val="FF0000"/>
                </a:solidFill>
              </a:rPr>
              <a:t>compatible with AC </a:t>
            </a:r>
            <a:r>
              <a:rPr lang="en-US" sz="1600" dirty="0" smtClean="0"/>
              <a:t>and tailored to the range of their roles/missions </a:t>
            </a:r>
          </a:p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Achieves standardization of formations in both AC and RC </a:t>
            </a:r>
          </a:p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Retains Army Aviation’s most capable platforms (AH, UH, CH) </a:t>
            </a:r>
          </a:p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Divests three aircraft models (OH-58D, OH-58A/C, TH-67, AH-64D) for a total of 898 aircraft from the Army leaving only four models of helicopters (AH, UH, CH, LUH)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Provides interim solution for Armed Scout </a:t>
            </a:r>
          </a:p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Provides for new training helicopter (UH72) </a:t>
            </a:r>
          </a:p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Remains POM neutral in terms of equipping, training, and sustaining </a:t>
            </a:r>
          </a:p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r>
              <a:rPr lang="en-US" sz="1600" dirty="0" smtClean="0"/>
              <a:t> Increases MCO demand satisfaction by optimizing AC/RC force mix; maintains critical role of RC in meeting projected demands,</a:t>
            </a:r>
            <a:r>
              <a:rPr lang="en-US" sz="1600" dirty="0" smtClean="0">
                <a:solidFill>
                  <a:srgbClr val="FF0000"/>
                </a:solidFill>
              </a:rPr>
              <a:t> and retention of experienced aircrews and maintainers serving in RC (approximately 2,000 ARNG </a:t>
            </a:r>
            <a:r>
              <a:rPr lang="en-US" sz="1600" dirty="0" err="1" smtClean="0">
                <a:solidFill>
                  <a:srgbClr val="FF0000"/>
                </a:solidFill>
              </a:rPr>
              <a:t>servicemembers</a:t>
            </a:r>
            <a:r>
              <a:rPr lang="en-US" sz="1600" dirty="0" smtClean="0">
                <a:solidFill>
                  <a:srgbClr val="FF0000"/>
                </a:solidFill>
              </a:rPr>
              <a:t>)</a:t>
            </a:r>
          </a:p>
          <a:p>
            <a:pPr algn="l">
              <a:spcAft>
                <a:spcPts val="600"/>
              </a:spcAft>
              <a:buFont typeface="Arial" pitchFamily="34" charset="0"/>
              <a:buChar char="•"/>
            </a:pPr>
            <a:endParaRPr lang="en-US" sz="1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 smtClean="0"/>
              <a:t>PAARNG Recommendations</a:t>
            </a:r>
            <a:endParaRPr lang="en-US" sz="2400" b="1" i="1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Support retention of AH64s in ARNG IOT maintain operational and acquisition objectives</a:t>
            </a:r>
          </a:p>
          <a:p>
            <a:r>
              <a:rPr lang="en-US" dirty="0" smtClean="0"/>
              <a:t>Support retention of AH64s in ARNG IOT maintain a “continuum of service” for trained and ready crews and maintainers </a:t>
            </a:r>
          </a:p>
          <a:p>
            <a:r>
              <a:rPr lang="en-US" dirty="0" smtClean="0"/>
              <a:t>Maintain current ARI plan assumes “unnatural risk” by not having Force Design/Force Structure doctrine applied (ARS structure out of balance)</a:t>
            </a:r>
          </a:p>
          <a:p>
            <a:r>
              <a:rPr lang="en-US" dirty="0" smtClean="0"/>
              <a:t>Establishment of national commission to undertake comprehensive study of Army structure</a:t>
            </a:r>
          </a:p>
          <a:p>
            <a:r>
              <a:rPr lang="en-US" dirty="0" smtClean="0"/>
              <a:t>Delay of any ARI implementation until commission is completed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1249</Words>
  <Application>Microsoft Office PowerPoint</Application>
  <PresentationFormat>On-screen Show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Pennsylvania ARNG Alternative Aviation Restructure Initiative (ARI) Concept Plan</vt:lpstr>
      <vt:lpstr>Background: Why has HQDA approved ARI? </vt:lpstr>
      <vt:lpstr>Background:  Why do ARNG &amp; State leadership non-concur?</vt:lpstr>
      <vt:lpstr>PAARNG Alternative ARI Concept Plan</vt:lpstr>
      <vt:lpstr>Slide 5</vt:lpstr>
      <vt:lpstr>PA Alternative ARI Concept Plan Advantages </vt:lpstr>
      <vt:lpstr>PAARNG Recommendations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Pennsylvania ARNG Alternative Aviation Restructure Initiative (ARI) Concept Plan</dc:title>
  <dc:creator>Aviator</dc:creator>
  <cp:lastModifiedBy>Aviator</cp:lastModifiedBy>
  <cp:revision>1</cp:revision>
  <dcterms:created xsi:type="dcterms:W3CDTF">2014-04-18T17:21:16Z</dcterms:created>
  <dcterms:modified xsi:type="dcterms:W3CDTF">2014-04-18T17:22:05Z</dcterms:modified>
</cp:coreProperties>
</file>