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0" r:id="rId3"/>
    <p:sldId id="261" r:id="rId4"/>
    <p:sldId id="262" r:id="rId5"/>
    <p:sldId id="263" r:id="rId6"/>
    <p:sldId id="264"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498F7-08C5-461D-A094-00DE1820FA9D}" type="datetimeFigureOut">
              <a:rPr lang="en-US" smtClean="0"/>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AC345-028A-4E41-8399-E0764699F5D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572000" cy="3429000"/>
          </a:xfrm>
        </p:spPr>
      </p:sp>
      <p:sp>
        <p:nvSpPr>
          <p:cNvPr id="3" name="Notes Placeholder 2"/>
          <p:cNvSpPr>
            <a:spLocks noGrp="1"/>
          </p:cNvSpPr>
          <p:nvPr>
            <p:ph type="body" idx="1"/>
          </p:nvPr>
        </p:nvSpPr>
        <p:spPr>
          <a:xfrm>
            <a:off x="685800" y="3962400"/>
            <a:ext cx="5486400" cy="4114800"/>
          </a:xfrm>
        </p:spPr>
        <p:txBody>
          <a:bodyPr>
            <a:normAutofit/>
          </a:bodyPr>
          <a:lstStyle/>
          <a:p>
            <a:pPr marL="228600" indent="-228600">
              <a:buFont typeface="+mj-lt"/>
              <a:buAutoNum type="arabicPeriod"/>
            </a:pPr>
            <a:r>
              <a:rPr lang="en-US" dirty="0" smtClean="0"/>
              <a:t> FTM grew</a:t>
            </a:r>
            <a:r>
              <a:rPr lang="en-US" baseline="0" dirty="0" smtClean="0"/>
              <a:t> by 24,026</a:t>
            </a:r>
          </a:p>
          <a:p>
            <a:pPr lvl="1">
              <a:buFont typeface="Arial" pitchFamily="34" charset="0"/>
              <a:buChar char="•"/>
            </a:pPr>
            <a:r>
              <a:rPr lang="en-US" baseline="0" dirty="0" smtClean="0"/>
              <a:t> 2000 – 35,234  (what percentage fill of requirements is this?)</a:t>
            </a:r>
          </a:p>
          <a:p>
            <a:pPr lvl="1">
              <a:buFont typeface="Arial" pitchFamily="34" charset="0"/>
              <a:buChar char="•"/>
            </a:pPr>
            <a:r>
              <a:rPr lang="en-US" baseline="0" dirty="0" smtClean="0"/>
              <a:t> 2011 – 59,270 (what percentage fill of requirements is this?)</a:t>
            </a:r>
          </a:p>
          <a:p>
            <a:pPr lvl="1">
              <a:buFont typeface="Arial" pitchFamily="34" charset="0"/>
              <a:buChar char="•"/>
            </a:pPr>
            <a:r>
              <a:rPr lang="en-US" baseline="0" dirty="0" smtClean="0"/>
              <a:t> What type of personnel are  included in the 59,270 (Full time equivalents (FTEs), ADOS, MOB </a:t>
            </a:r>
            <a:r>
              <a:rPr lang="en-US" baseline="0" dirty="0" err="1" smtClean="0"/>
              <a:t>Augmentees</a:t>
            </a:r>
            <a:r>
              <a:rPr lang="en-US" baseline="0" dirty="0" smtClean="0"/>
              <a:t>, , contractors, etc and was</a:t>
            </a:r>
            <a:r>
              <a:rPr lang="en-US" dirty="0" smtClean="0"/>
              <a:t> the increase due to budget increase , </a:t>
            </a:r>
            <a:r>
              <a:rPr lang="en-US" dirty="0" err="1" smtClean="0"/>
              <a:t>ie</a:t>
            </a:r>
            <a:r>
              <a:rPr lang="en-US" dirty="0" smtClean="0"/>
              <a:t> OCO funding</a:t>
            </a:r>
            <a:r>
              <a:rPr lang="en-US" baseline="0" dirty="0" smtClean="0"/>
              <a:t>?</a:t>
            </a:r>
          </a:p>
          <a:p>
            <a:pPr lvl="1">
              <a:buFont typeface="Arial" pitchFamily="34" charset="0"/>
              <a:buChar char="•"/>
            </a:pPr>
            <a:r>
              <a:rPr lang="en-US" baseline="0" dirty="0" smtClean="0"/>
              <a:t> Used FY 11 figures versus FY-13 for end strength</a:t>
            </a:r>
          </a:p>
          <a:p>
            <a:pPr marL="228600" lvl="0" indent="-228600">
              <a:buFont typeface="+mj-lt"/>
              <a:buAutoNum type="arabicPeriod"/>
            </a:pPr>
            <a:r>
              <a:rPr lang="en-US" baseline="0" dirty="0" smtClean="0"/>
              <a:t>Guard budget grew to $16.2 Billion – what is included in this figure (OCO and supplemental appropriations</a:t>
            </a:r>
            <a:r>
              <a:rPr lang="en-US" dirty="0" smtClean="0"/>
              <a:t>?) Used FY 11 figures versus FY-13</a:t>
            </a:r>
            <a:endParaRPr lang="en-US" baseline="0" dirty="0" smtClean="0"/>
          </a:p>
          <a:p>
            <a:pPr marL="228600" lvl="0" indent="-228600">
              <a:buFont typeface="+mj-lt"/>
              <a:buAutoNum type="arabicPeriod"/>
            </a:pPr>
            <a:r>
              <a:rPr lang="en-US" baseline="0" dirty="0" smtClean="0"/>
              <a:t>The 570k is the “surge” FSA the Army never actually reached. The more appropriate figure would be the pre-9/11 figure of 490k – but this only depicts a FSA reduction of 70K in the Army as opposed to the 150k as listed</a:t>
            </a:r>
          </a:p>
          <a:p>
            <a:pPr marL="685800" lvl="1" indent="-228600">
              <a:buFont typeface="+mj-lt"/>
              <a:buAutoNum type="arabicPeriod"/>
            </a:pPr>
            <a:r>
              <a:rPr lang="en-US" b="1" i="1" u="none" baseline="0" dirty="0" smtClean="0"/>
              <a:t> Per the Army’s report to the House Armed Services Committee , Sub-Committee on Personnel:</a:t>
            </a:r>
          </a:p>
          <a:p>
            <a:pPr marL="1143000" lvl="2" indent="-228600">
              <a:buFont typeface="+mj-lt"/>
              <a:buAutoNum type="arabicPeriod"/>
            </a:pPr>
            <a:r>
              <a:rPr lang="en-US" b="1" i="1" u="none" baseline="0" dirty="0" smtClean="0"/>
              <a:t>Though the NDAA Authorized 570K, Actual End Strength peaked at approximately 540K in2010</a:t>
            </a:r>
          </a:p>
          <a:p>
            <a:pPr marL="1143000" lvl="2" indent="-228600">
              <a:buFont typeface="+mj-lt"/>
              <a:buAutoNum type="arabicPeriod"/>
            </a:pPr>
            <a:endParaRPr lang="en-US" b="1" i="1" u="none" baseline="0" dirty="0" smtClean="0"/>
          </a:p>
          <a:p>
            <a:pPr marL="1143000" lvl="2" indent="-228600">
              <a:buFont typeface="+mj-lt"/>
              <a:buAutoNum type="arabicPeriod"/>
            </a:pPr>
            <a:endParaRPr lang="en-US" b="1" i="1" u="none" baseline="0" dirty="0" smtClean="0"/>
          </a:p>
          <a:p>
            <a:pPr marL="1143000" lvl="2" indent="-228600">
              <a:buFont typeface="+mj-lt"/>
              <a:buAutoNum type="arabicPeriod"/>
            </a:pPr>
            <a:r>
              <a:rPr lang="en-US" b="1" i="1" u="none" baseline="0" dirty="0" smtClean="0"/>
              <a:t>Reality is:</a:t>
            </a:r>
          </a:p>
          <a:p>
            <a:pPr marL="1600200" lvl="3" indent="-228600">
              <a:buFont typeface="+mj-lt"/>
              <a:buNone/>
            </a:pPr>
            <a:r>
              <a:rPr lang="en-US" b="1" i="1" u="none" baseline="0" dirty="0" smtClean="0"/>
              <a:t>AC at 482k on 9/11….reducing to 420k is a  12.8% </a:t>
            </a:r>
            <a:r>
              <a:rPr lang="en-US" b="1" i="1" u="none" baseline="0" dirty="0" err="1" smtClean="0"/>
              <a:t>redux</a:t>
            </a:r>
            <a:r>
              <a:rPr lang="en-US" b="1" i="1" u="none" baseline="0" dirty="0" smtClean="0"/>
              <a:t> (62k personnel </a:t>
            </a:r>
            <a:r>
              <a:rPr lang="en-US" b="1" i="1" u="none" baseline="0" dirty="0" err="1" smtClean="0"/>
              <a:t>redux</a:t>
            </a:r>
            <a:r>
              <a:rPr lang="en-US" b="1" i="1" u="none" baseline="0" dirty="0" smtClean="0"/>
              <a:t>)  (According to RFPB, you can maintain  186k ARNG at the same cost.</a:t>
            </a:r>
          </a:p>
          <a:p>
            <a:pPr marL="1600200" lvl="3" indent="-228600">
              <a:buFont typeface="+mj-lt"/>
              <a:buNone/>
            </a:pPr>
            <a:r>
              <a:rPr lang="en-US" b="1" i="1" u="none" baseline="0" dirty="0" smtClean="0"/>
              <a:t>ARNG at 350k on 9/11….reducing to 315k is  10% </a:t>
            </a:r>
            <a:r>
              <a:rPr lang="en-US" b="1" i="1" u="none" baseline="0" dirty="0" err="1" smtClean="0"/>
              <a:t>redux</a:t>
            </a:r>
            <a:r>
              <a:rPr lang="en-US" b="1" i="1" u="none" baseline="0" dirty="0" smtClean="0"/>
              <a:t> (35k personnel </a:t>
            </a:r>
            <a:r>
              <a:rPr lang="en-US" b="1" i="1" u="none" baseline="0" dirty="0" err="1" smtClean="0"/>
              <a:t>redux</a:t>
            </a:r>
            <a:r>
              <a:rPr lang="en-US" b="1" i="1" u="none" baseline="0" dirty="0" smtClean="0"/>
              <a:t>)  </a:t>
            </a:r>
          </a:p>
          <a:p>
            <a:pPr marL="1600200" lvl="3" indent="-228600">
              <a:buFont typeface="+mj-lt"/>
              <a:buNone/>
            </a:pPr>
            <a:endParaRPr lang="en-US" b="1" i="1" u="none" baseline="0" dirty="0" smtClean="0"/>
          </a:p>
          <a:p>
            <a:pPr marL="1600200" lvl="3" indent="-228600">
              <a:buFont typeface="+mj-lt"/>
              <a:buNone/>
            </a:pPr>
            <a:r>
              <a:rPr lang="en-US" b="1" i="1" u="none" baseline="0" dirty="0" smtClean="0"/>
              <a:t>AC reduces to 450k, it is a 6.6% </a:t>
            </a:r>
            <a:r>
              <a:rPr lang="en-US" b="1" i="1" u="none" baseline="0" dirty="0" err="1" smtClean="0"/>
              <a:t>redux</a:t>
            </a:r>
            <a:r>
              <a:rPr lang="en-US" b="1" i="1" u="none" baseline="0" dirty="0" smtClean="0"/>
              <a:t> (32k personnel </a:t>
            </a:r>
            <a:r>
              <a:rPr lang="en-US" b="1" i="1" u="none" baseline="0" dirty="0" err="1" smtClean="0"/>
              <a:t>redux</a:t>
            </a:r>
            <a:r>
              <a:rPr lang="en-US" b="1" i="1" u="none" baseline="0" dirty="0" smtClean="0"/>
              <a:t>)   Based solely on Sequestration not being </a:t>
            </a:r>
            <a:r>
              <a:rPr lang="en-US" b="1" i="1" u="none" baseline="0" dirty="0" err="1" smtClean="0"/>
              <a:t>reimposed</a:t>
            </a:r>
            <a:r>
              <a:rPr lang="en-US" b="1" i="1" u="none" baseline="0" dirty="0" smtClean="0"/>
              <a:t> after FY15</a:t>
            </a:r>
          </a:p>
          <a:p>
            <a:pPr marL="1600200" lvl="3" indent="-228600">
              <a:buFont typeface="+mj-lt"/>
              <a:buNone/>
            </a:pPr>
            <a:r>
              <a:rPr lang="en-US" b="1" i="1" u="none" baseline="0" dirty="0" smtClean="0"/>
              <a:t>ARNG reduces to 335k, it is  a 4.2% </a:t>
            </a:r>
            <a:r>
              <a:rPr lang="en-US" b="1" i="1" u="none" baseline="0" dirty="0" err="1" smtClean="0"/>
              <a:t>redux</a:t>
            </a:r>
            <a:r>
              <a:rPr lang="en-US" b="1" i="1" u="none" baseline="0" dirty="0" smtClean="0"/>
              <a:t> (15k personnel </a:t>
            </a:r>
            <a:r>
              <a:rPr lang="en-US" b="1" i="1" u="none" baseline="0" dirty="0" err="1" smtClean="0"/>
              <a:t>redux</a:t>
            </a:r>
            <a:r>
              <a:rPr lang="en-US" b="1" i="1" u="none" baseline="0" dirty="0" smtClean="0"/>
              <a:t>) Based solely on Sequestration not being </a:t>
            </a:r>
            <a:r>
              <a:rPr lang="en-US" b="1" i="1" u="none" baseline="0" dirty="0" err="1" smtClean="0"/>
              <a:t>reimposed</a:t>
            </a:r>
            <a:r>
              <a:rPr lang="en-US" b="1" i="1" u="none" baseline="0" dirty="0" smtClean="0"/>
              <a:t> after FY15</a:t>
            </a:r>
          </a:p>
          <a:p>
            <a:pPr marL="1600200" lvl="3" indent="-228600">
              <a:buFont typeface="+mj-lt"/>
              <a:buNone/>
            </a:pPr>
            <a:endParaRPr lang="en-US" b="1" i="1" u="none" baseline="0" dirty="0" smtClean="0"/>
          </a:p>
          <a:p>
            <a:pPr marL="1600200" lvl="3" indent="-228600">
              <a:buFont typeface="+mj-lt"/>
              <a:buNone/>
            </a:pPr>
            <a:r>
              <a:rPr lang="en-US" b="1" i="1" u="none" baseline="0" dirty="0" smtClean="0"/>
              <a:t>The limitations on getting BCTs to the fight are Strategic Lift (Air and Sea).  Why rely heavily on AC BCTs that cost 3-4 times as much but can’t get to a fight any faster due to these limitations-while maintaining capabilities for the Homeland and Governors?</a:t>
            </a:r>
          </a:p>
          <a:p>
            <a:pPr marL="1600200" lvl="3" indent="-228600">
              <a:buFont typeface="+mj-lt"/>
              <a:buNone/>
            </a:pPr>
            <a:endParaRPr lang="en-US" b="1" i="1" u="none" baseline="0" dirty="0" smtClean="0"/>
          </a:p>
        </p:txBody>
      </p:sp>
      <p:sp>
        <p:nvSpPr>
          <p:cNvPr id="4" name="Slide Number Placeholder 3"/>
          <p:cNvSpPr>
            <a:spLocks noGrp="1"/>
          </p:cNvSpPr>
          <p:nvPr>
            <p:ph type="sldNum" sz="quarter" idx="10"/>
          </p:nvPr>
        </p:nvSpPr>
        <p:spPr/>
        <p:txBody>
          <a:bodyPr/>
          <a:lstStyle/>
          <a:p>
            <a:fld id="{91F35189-5A0F-44AA-A1DC-A821524CDFB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685800" y="3733800"/>
            <a:ext cx="5486400" cy="5257800"/>
          </a:xfrm>
        </p:spPr>
        <p:txBody>
          <a:bodyPr>
            <a:normAutofit fontScale="25000" lnSpcReduction="20000"/>
          </a:bodyPr>
          <a:lstStyle/>
          <a:p>
            <a:endParaRPr lang="en-US" baseline="0" dirty="0" smtClean="0"/>
          </a:p>
          <a:p>
            <a:pPr marL="228600" lvl="0" indent="-228600">
              <a:buNone/>
            </a:pPr>
            <a:r>
              <a:rPr lang="en-US" sz="2800" baseline="0" dirty="0" smtClean="0"/>
              <a:t>1</a:t>
            </a:r>
            <a:r>
              <a:rPr lang="en-US" sz="4000" baseline="0" dirty="0" smtClean="0"/>
              <a:t>.  Wartime Demand and Armed Aerial Scout</a:t>
            </a:r>
          </a:p>
          <a:p>
            <a:pPr marL="685800" lvl="1" indent="-228600">
              <a:buAutoNum type="alphaLcPeriod"/>
            </a:pPr>
            <a:r>
              <a:rPr lang="en-US" sz="4000" baseline="0" dirty="0" smtClean="0"/>
              <a:t>From 2001 through 2013 there were 12 Battalion Sized Request for Forces (RFF) approved by the Joint Staff and tasked by FORSCOM to the NG.  All 12 RFFs were filled by the NG.  </a:t>
            </a:r>
          </a:p>
          <a:p>
            <a:pPr marL="685800" lvl="1" indent="-228600">
              <a:buAutoNum type="alphaLcPeriod"/>
            </a:pPr>
            <a:r>
              <a:rPr lang="en-US" sz="4000" baseline="0" dirty="0" smtClean="0"/>
              <a:t>In addition to the BN RFFs, 4 RFFs for Battalion (-) or Company sized missions were tasked to the NG, all 4 RFFs were filled</a:t>
            </a:r>
          </a:p>
          <a:p>
            <a:pPr marL="685800" lvl="1" indent="-228600">
              <a:buAutoNum type="alphaLcPeriod"/>
            </a:pPr>
            <a:r>
              <a:rPr lang="en-US" sz="4000" baseline="0" dirty="0" smtClean="0"/>
              <a:t>Armed Aerial Scout/Armed Reconnaissance Squadron – alternative proposals are provided that maintain AH64 in the NG while filled the AAS/ARS mission through Multi-Component Aviation Brigades</a:t>
            </a:r>
          </a:p>
          <a:p>
            <a:pPr marL="1143000" lvl="2" indent="-228600">
              <a:buAutoNum type="alphaLcPeriod"/>
            </a:pPr>
            <a:r>
              <a:rPr lang="en-US" sz="4000" baseline="0" dirty="0" smtClean="0"/>
              <a:t>Keeps AH in the Guard</a:t>
            </a:r>
          </a:p>
          <a:p>
            <a:pPr marL="1143000" lvl="2" indent="-228600">
              <a:buAutoNum type="alphaLcPeriod"/>
            </a:pPr>
            <a:r>
              <a:rPr lang="en-US" sz="4000" baseline="0" dirty="0" smtClean="0"/>
              <a:t>Significantly reduces the Transition Requirement for OH to AH and AH to UH across Compo 1 and 2 (reduction of 80%)</a:t>
            </a:r>
          </a:p>
          <a:p>
            <a:pPr marL="1143000" lvl="2" indent="-228600">
              <a:buAutoNum type="alphaLcPeriod"/>
            </a:pPr>
            <a:endParaRPr lang="en-US" sz="4000" baseline="0" dirty="0" smtClean="0"/>
          </a:p>
          <a:p>
            <a:pPr marL="228600" lvl="0" indent="-228600">
              <a:buAutoNum type="arabicPeriod" startAt="2"/>
            </a:pPr>
            <a:r>
              <a:rPr lang="en-US" sz="4000" baseline="0" dirty="0" smtClean="0"/>
              <a:t>111 UH-60 to the Guard (Already scheduled due to inactivation of 3xAC Aviation Brigades – nothing new here)</a:t>
            </a:r>
          </a:p>
          <a:p>
            <a:pPr marL="685800" lvl="1" indent="-228600">
              <a:buAutoNum type="alphaLcPeriod"/>
            </a:pPr>
            <a:r>
              <a:rPr lang="en-US" sz="4000" baseline="0" dirty="0" smtClean="0"/>
              <a:t> Current UH60 Authorizations for the Guard are short by approximately 20% when compared to Requirements</a:t>
            </a:r>
          </a:p>
          <a:p>
            <a:pPr marL="685800" lvl="1" indent="-228600">
              <a:buAutoNum type="alphaLcPeriod"/>
            </a:pPr>
            <a:endParaRPr lang="en-US" sz="4000" baseline="0" dirty="0" smtClean="0"/>
          </a:p>
          <a:p>
            <a:pPr marL="685800" lvl="1" indent="-228600">
              <a:buAutoNum type="alphaLcPeriod"/>
            </a:pPr>
            <a:r>
              <a:rPr lang="en-US" sz="4000" baseline="0" dirty="0" smtClean="0"/>
              <a:t>Based on the published UH60 Fleet Management Plan, Aircraft coming to the Guard do not meet the A to L or A to M transition requirements (Upgrades)  – relegating the Guard to older airframes with no planned or funded modernization plan</a:t>
            </a:r>
          </a:p>
          <a:p>
            <a:pPr marL="228600" lvl="0" indent="-228600">
              <a:buAutoNum type="arabicPeriod" startAt="2"/>
            </a:pPr>
            <a:endParaRPr lang="en-US" sz="4000" baseline="0" dirty="0" smtClean="0"/>
          </a:p>
          <a:p>
            <a:pPr marL="228600" lvl="0" indent="-228600">
              <a:buAutoNum type="arabicPeriod" startAt="2"/>
            </a:pPr>
            <a:r>
              <a:rPr lang="en-US" sz="4000" baseline="0" dirty="0" smtClean="0"/>
              <a:t>Additional 100 UH-72s are not in the POM and based on current procurement rate would take approximately 4.5 years to acquire – leading to a degradation of the NG UH72 availability</a:t>
            </a:r>
          </a:p>
          <a:p>
            <a:pPr marL="228600" lvl="0" indent="-228600">
              <a:buAutoNum type="arabicPeriod" startAt="2"/>
            </a:pPr>
            <a:endParaRPr lang="en-US" sz="4000" baseline="0" dirty="0" smtClean="0"/>
          </a:p>
          <a:p>
            <a:pPr marL="228600" lvl="0" indent="-228600">
              <a:buAutoNum type="arabicPeriod" startAt="2"/>
            </a:pPr>
            <a:r>
              <a:rPr lang="en-US" sz="4000" baseline="0" dirty="0" smtClean="0"/>
              <a:t>Inactivation of 2 x Combat Aviation Brigades (CAB) was planned prior to Aviation Restructuring – 159</a:t>
            </a:r>
            <a:r>
              <a:rPr lang="en-US" sz="4000" baseline="30000" dirty="0" smtClean="0"/>
              <a:t>th</a:t>
            </a:r>
            <a:r>
              <a:rPr lang="en-US" sz="4000" baseline="0" dirty="0" smtClean="0"/>
              <a:t> CAB at Ft Campbell, KY and 12</a:t>
            </a:r>
            <a:r>
              <a:rPr lang="en-US" sz="4000" baseline="30000" dirty="0" smtClean="0"/>
              <a:t>th</a:t>
            </a:r>
            <a:r>
              <a:rPr lang="en-US" sz="4000" baseline="0" dirty="0" smtClean="0"/>
              <a:t> CAB in Germany</a:t>
            </a:r>
          </a:p>
          <a:p>
            <a:pPr marL="685800" lvl="1" indent="-228600">
              <a:buAutoNum type="alphaLcPeriod"/>
            </a:pPr>
            <a:r>
              <a:rPr lang="en-US" sz="4000" baseline="0" dirty="0" smtClean="0"/>
              <a:t>Only 2 x CABs  worth of equipments would be available as the remaining inactivated CAB equipment set remains in place in Korea for rotational CABs</a:t>
            </a:r>
          </a:p>
          <a:p>
            <a:pPr marL="685800" lvl="1" indent="-228600">
              <a:buAutoNum type="alphaLcPeriod"/>
            </a:pPr>
            <a:r>
              <a:rPr lang="en-US" sz="4000" baseline="0" dirty="0" smtClean="0"/>
              <a:t>“Loss of 687 Aircraft to AC” – Actual Loss is 441, less than 2 x CAB of aircraft	</a:t>
            </a:r>
          </a:p>
          <a:p>
            <a:pPr marL="1143000" lvl="2" indent="-228600">
              <a:buAutoNum type="alphaLcPeriod"/>
            </a:pPr>
            <a:r>
              <a:rPr lang="en-US" sz="4000" baseline="0" dirty="0" smtClean="0"/>
              <a:t>191 are TH67 at the training base – Ft Rucker, AL</a:t>
            </a:r>
          </a:p>
          <a:p>
            <a:pPr marL="1143000" lvl="2" indent="-228600">
              <a:buAutoNum type="alphaLcPeriod"/>
            </a:pPr>
            <a:r>
              <a:rPr lang="en-US" sz="4000" baseline="0" dirty="0" smtClean="0"/>
              <a:t> 55 are OH58D at the training base – Ft Rucker, AL</a:t>
            </a:r>
          </a:p>
          <a:p>
            <a:pPr marL="1143000" lvl="2" indent="-228600">
              <a:buAutoNum type="alphaLcPeriod"/>
            </a:pPr>
            <a:endParaRPr lang="en-US" sz="4000" baseline="0" dirty="0" smtClean="0"/>
          </a:p>
          <a:p>
            <a:pPr marL="228600" lvl="0" indent="-228600">
              <a:buAutoNum type="arabicPeriod" startAt="2"/>
            </a:pPr>
            <a:r>
              <a:rPr lang="en-US" sz="4000" baseline="0" dirty="0" smtClean="0"/>
              <a:t> Guard net loss of 111 aircraft</a:t>
            </a:r>
          </a:p>
          <a:p>
            <a:pPr marL="685800" lvl="1" indent="-228600">
              <a:buAutoNum type="alphaLcPeriod"/>
            </a:pPr>
            <a:r>
              <a:rPr lang="en-US" sz="4000" baseline="0" dirty="0" smtClean="0"/>
              <a:t>Guard is currently short approximately 70 UH60</a:t>
            </a:r>
          </a:p>
          <a:p>
            <a:pPr marL="685800" lvl="1" indent="-228600">
              <a:buAutoNum type="alphaLcPeriod"/>
            </a:pPr>
            <a:r>
              <a:rPr lang="en-US" sz="4000" baseline="0" dirty="0" smtClean="0"/>
              <a:t>What Force Structure and Full-time Manning (FTM) would come to the state with “about two aircraft per state”?</a:t>
            </a:r>
          </a:p>
          <a:p>
            <a:pPr marL="685800" lvl="1" indent="-228600">
              <a:buAutoNum type="alphaLcPeriod"/>
            </a:pPr>
            <a:r>
              <a:rPr lang="en-US" sz="4000" baseline="0" dirty="0" smtClean="0"/>
              <a:t>Current ARB Structure:  Approx 450 Soldiers, Approx 165 FTM (AGR, Mil Tech)</a:t>
            </a:r>
          </a:p>
          <a:p>
            <a:pPr marL="1143000" lvl="2" indent="-228600">
              <a:buAutoNum type="alphaLcPeriod"/>
            </a:pPr>
            <a:endParaRPr lang="en-US" sz="4000" baseline="0" dirty="0" smtClean="0"/>
          </a:p>
          <a:p>
            <a:pPr marL="228600" lvl="0" indent="-228600">
              <a:buAutoNum type="arabicPeriod" startAt="2"/>
            </a:pPr>
            <a:r>
              <a:rPr lang="en-US" sz="4000" baseline="0" dirty="0" smtClean="0"/>
              <a:t> Governor (NC) currently has sufficient capacity (UH60) to respond to Cat 1-3 Hurricane with EMAC in place for Cat 4/5 Hurricanes</a:t>
            </a:r>
            <a:r>
              <a:rPr lang="en-US" sz="3600" baseline="0" dirty="0" smtClean="0"/>
              <a:t>.</a:t>
            </a:r>
          </a:p>
          <a:p>
            <a:pPr marL="228600" lvl="0" indent="-228600">
              <a:buAutoNum type="arabicPeriod" startAt="2"/>
            </a:pPr>
            <a:endParaRPr lang="en-US" sz="3600" baseline="0" dirty="0" smtClean="0"/>
          </a:p>
        </p:txBody>
      </p:sp>
      <p:sp>
        <p:nvSpPr>
          <p:cNvPr id="4" name="Slide Number Placeholder 3"/>
          <p:cNvSpPr>
            <a:spLocks noGrp="1"/>
          </p:cNvSpPr>
          <p:nvPr>
            <p:ph type="sldNum" sz="quarter" idx="10"/>
          </p:nvPr>
        </p:nvSpPr>
        <p:spPr/>
        <p:txBody>
          <a:bodyPr/>
          <a:lstStyle/>
          <a:p>
            <a:fld id="{91F35189-5A0F-44AA-A1DC-A821524CDFB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572000" cy="3429000"/>
          </a:xfrm>
        </p:spPr>
      </p:sp>
      <p:sp>
        <p:nvSpPr>
          <p:cNvPr id="3" name="Notes Placeholder 2"/>
          <p:cNvSpPr>
            <a:spLocks noGrp="1"/>
          </p:cNvSpPr>
          <p:nvPr>
            <p:ph type="body" idx="1"/>
          </p:nvPr>
        </p:nvSpPr>
        <p:spPr>
          <a:xfrm>
            <a:off x="685800" y="3657600"/>
            <a:ext cx="5486400" cy="5257800"/>
          </a:xfrm>
        </p:spPr>
        <p:txBody>
          <a:bodyPr>
            <a:normAutofit fontScale="92500" lnSpcReduction="10000"/>
          </a:bodyPr>
          <a:lstStyle/>
          <a:p>
            <a:pPr marL="228600" indent="-228600">
              <a:buFont typeface="+mj-lt"/>
              <a:buAutoNum type="arabicPeriod"/>
            </a:pPr>
            <a:r>
              <a:rPr lang="en-US" dirty="0" smtClean="0"/>
              <a:t>Only</a:t>
            </a:r>
            <a:r>
              <a:rPr lang="en-US" baseline="0" dirty="0" smtClean="0"/>
              <a:t> aircraft are mentioned – what about force structure authorization?</a:t>
            </a:r>
          </a:p>
          <a:p>
            <a:pPr marL="685800" lvl="1" indent="-228600">
              <a:buFont typeface="Arial" pitchFamily="34" charset="0"/>
              <a:buChar char="•"/>
            </a:pPr>
            <a:r>
              <a:rPr lang="en-US" baseline="0" dirty="0" smtClean="0"/>
              <a:t>The Army plans to take 192 Apaches out of the Guard along with the Attack Recon Battalion Structure</a:t>
            </a:r>
          </a:p>
          <a:p>
            <a:pPr marL="685800" lvl="1" indent="-228600">
              <a:buFont typeface="Arial" pitchFamily="34" charset="0"/>
              <a:buChar char="•"/>
            </a:pPr>
            <a:r>
              <a:rPr lang="en-US" baseline="0" dirty="0" smtClean="0"/>
              <a:t>The Guard will get back 111 UH-60 Blackhawks – but no mention of FSA such as a Assault Helicopter Battalion (AHB) to replace the lost ARB force structure</a:t>
            </a:r>
          </a:p>
          <a:p>
            <a:pPr marL="685800" lvl="1" indent="-228600">
              <a:buFont typeface="Arial" pitchFamily="34" charset="0"/>
              <a:buChar char="•"/>
            </a:pPr>
            <a:r>
              <a:rPr lang="en-US" baseline="0" dirty="0" smtClean="0"/>
              <a:t>This will mean that NGB will pull companies from existing AHB or even down to detachments and station in states where ARBs are pulled and replaced with UH-60 Blackhawk helicopters</a:t>
            </a:r>
          </a:p>
          <a:p>
            <a:pPr marL="685800" lvl="1" indent="-228600">
              <a:buFont typeface="Arial" pitchFamily="34" charset="0"/>
              <a:buChar char="•"/>
            </a:pPr>
            <a:r>
              <a:rPr lang="en-US" baseline="0" dirty="0" smtClean="0"/>
              <a:t>US Army Reserve gave up 48 AH-64D Apaches and ARB structure – and in return got a one-for-one swap with UH-60 Blackhawks and AHB force structure</a:t>
            </a:r>
          </a:p>
          <a:p>
            <a:pPr marL="685800" lvl="1" indent="-228600">
              <a:buFont typeface="Arial" pitchFamily="34" charset="0"/>
              <a:buChar char="•"/>
            </a:pPr>
            <a:r>
              <a:rPr lang="en-US" baseline="0" dirty="0" smtClean="0"/>
              <a:t>There will be in access of the 192 Apaches that will be stationed in other than Active Army Apache units (30 already excess of 2030 </a:t>
            </a:r>
            <a:r>
              <a:rPr lang="en-US" baseline="0" dirty="0" err="1" smtClean="0"/>
              <a:t>endstate</a:t>
            </a:r>
            <a:r>
              <a:rPr lang="en-US" baseline="0" dirty="0" smtClean="0"/>
              <a:t>; 30+ at Ft. Rucker; 40+ ORF; 24+ in Korea) – enough to maintain 6 x CABs (18 Apaches O/H) flying in the National Guard.</a:t>
            </a:r>
          </a:p>
          <a:p>
            <a:pPr marL="228600" lvl="0" indent="-228600">
              <a:buFont typeface="+mj-lt"/>
              <a:buAutoNum type="arabicPeriod"/>
            </a:pPr>
            <a:r>
              <a:rPr lang="en-US" baseline="0" dirty="0" smtClean="0"/>
              <a:t>Full-time support reduction of 10% - what number will be used for the 10% reduction – the inflated number from 2011 that includes FTE, ADOS, MOB </a:t>
            </a:r>
            <a:r>
              <a:rPr lang="en-US" baseline="0" dirty="0" err="1" smtClean="0"/>
              <a:t>Augmentees</a:t>
            </a:r>
            <a:r>
              <a:rPr lang="en-US" baseline="0" dirty="0" smtClean="0"/>
              <a:t>, etc)?</a:t>
            </a:r>
          </a:p>
          <a:p>
            <a:pPr marL="228600" lvl="0" indent="-228600">
              <a:buFont typeface="+mj-lt"/>
              <a:buAutoNum type="arabicPeriod"/>
            </a:pPr>
            <a:r>
              <a:rPr lang="en-US" baseline="0" dirty="0" smtClean="0"/>
              <a:t>While Governors will retain adequate aviation assets to support domestic operations – and in fact see an increase in the number of UH-60 Blackhawks, there will be a tremendous loss in associated ground support equipment and rolling stock.</a:t>
            </a:r>
          </a:p>
          <a:p>
            <a:pPr marL="60325"/>
            <a:r>
              <a:rPr lang="en-US" sz="1400" b="0" i="1" u="none" dirty="0" smtClean="0">
                <a:solidFill>
                  <a:schemeClr val="tx2"/>
                </a:solidFill>
              </a:rPr>
              <a:t>	</a:t>
            </a:r>
            <a:r>
              <a:rPr lang="en-US" sz="1400" b="0" i="1" u="none" dirty="0" smtClean="0">
                <a:solidFill>
                  <a:srgbClr val="FF0000"/>
                </a:solidFill>
              </a:rPr>
              <a:t>a. DOMOPS capability lost</a:t>
            </a:r>
            <a:r>
              <a:rPr lang="en-US" sz="1400" b="1" i="1" dirty="0" smtClean="0">
                <a:solidFill>
                  <a:srgbClr val="FF0000"/>
                </a:solidFill>
              </a:rPr>
              <a:t>:</a:t>
            </a:r>
          </a:p>
          <a:p>
            <a:pPr marL="1144588" lvl="2">
              <a:buFont typeface="Arial" pitchFamily="34" charset="0"/>
              <a:buChar char="•"/>
            </a:pPr>
            <a:r>
              <a:rPr lang="en-US" sz="1200" b="1" i="1" dirty="0" smtClean="0">
                <a:solidFill>
                  <a:srgbClr val="FF0000"/>
                </a:solidFill>
              </a:rPr>
              <a:t> </a:t>
            </a:r>
            <a:r>
              <a:rPr lang="en-US" sz="1200" i="1" dirty="0" smtClean="0">
                <a:solidFill>
                  <a:srgbClr val="FF0000"/>
                </a:solidFill>
              </a:rPr>
              <a:t>Aviation Command and Control</a:t>
            </a:r>
          </a:p>
          <a:p>
            <a:pPr marL="1144588" lvl="2">
              <a:buFont typeface="Arial" pitchFamily="34" charset="0"/>
              <a:buChar char="•"/>
            </a:pPr>
            <a:r>
              <a:rPr lang="en-US" sz="1200" b="1" i="1" dirty="0" smtClean="0">
                <a:solidFill>
                  <a:srgbClr val="FF0000"/>
                </a:solidFill>
              </a:rPr>
              <a:t> </a:t>
            </a:r>
            <a:r>
              <a:rPr lang="en-US" sz="1200" i="1" dirty="0" smtClean="0">
                <a:solidFill>
                  <a:srgbClr val="FF0000"/>
                </a:solidFill>
              </a:rPr>
              <a:t>24 HEMMTs (truck)</a:t>
            </a:r>
          </a:p>
          <a:p>
            <a:pPr marL="1144588" lvl="2">
              <a:buFont typeface="Arial" pitchFamily="34" charset="0"/>
              <a:buChar char="•"/>
            </a:pPr>
            <a:r>
              <a:rPr lang="en-US" sz="1200" i="1" dirty="0" smtClean="0">
                <a:solidFill>
                  <a:srgbClr val="FF0000"/>
                </a:solidFill>
              </a:rPr>
              <a:t> 28 LMTVs (truck)</a:t>
            </a:r>
          </a:p>
          <a:p>
            <a:pPr marL="1144588" lvl="2">
              <a:buFont typeface="Arial" pitchFamily="34" charset="0"/>
              <a:buChar char="•"/>
            </a:pPr>
            <a:r>
              <a:rPr lang="en-US" sz="1200" i="1" dirty="0" smtClean="0">
                <a:solidFill>
                  <a:srgbClr val="FF0000"/>
                </a:solidFill>
              </a:rPr>
              <a:t> 29 HMMWV (truck)</a:t>
            </a:r>
          </a:p>
          <a:p>
            <a:pPr marL="1144588" lvl="2">
              <a:buFont typeface="Arial" pitchFamily="34" charset="0"/>
              <a:buChar char="•"/>
            </a:pPr>
            <a:r>
              <a:rPr lang="en-US" sz="1200" i="1" dirty="0" smtClean="0">
                <a:solidFill>
                  <a:srgbClr val="FF0000"/>
                </a:solidFill>
              </a:rPr>
              <a:t> 3 forklifts</a:t>
            </a:r>
          </a:p>
          <a:p>
            <a:pPr marL="1144588" lvl="2">
              <a:buFont typeface="Arial" pitchFamily="34" charset="0"/>
              <a:buChar char="•"/>
            </a:pPr>
            <a:r>
              <a:rPr lang="en-US" sz="1200" i="1" dirty="0" smtClean="0">
                <a:solidFill>
                  <a:srgbClr val="FF0000"/>
                </a:solidFill>
              </a:rPr>
              <a:t> 2</a:t>
            </a:r>
            <a:r>
              <a:rPr lang="en-US" sz="1200" b="1" i="1" dirty="0" smtClean="0">
                <a:solidFill>
                  <a:srgbClr val="FF0000"/>
                </a:solidFill>
              </a:rPr>
              <a:t> </a:t>
            </a:r>
            <a:r>
              <a:rPr lang="en-US" sz="1200" i="1" dirty="0" smtClean="0">
                <a:solidFill>
                  <a:srgbClr val="FF0000"/>
                </a:solidFill>
              </a:rPr>
              <a:t>Mobile Kitchen Trailer</a:t>
            </a:r>
          </a:p>
          <a:p>
            <a:pPr marL="1144588" lvl="2">
              <a:buFont typeface="Arial" pitchFamily="34" charset="0"/>
              <a:buChar char="•"/>
            </a:pPr>
            <a:r>
              <a:rPr lang="en-US" sz="1200" i="1" dirty="0" smtClean="0">
                <a:solidFill>
                  <a:srgbClr val="FF0000"/>
                </a:solidFill>
              </a:rPr>
              <a:t> 27 generators</a:t>
            </a:r>
          </a:p>
          <a:p>
            <a:pPr marL="230188" lvl="0">
              <a:buFont typeface="Arial" pitchFamily="34" charset="0"/>
              <a:buNone/>
            </a:pPr>
            <a:r>
              <a:rPr lang="en-US" i="0" baseline="0" dirty="0" smtClean="0"/>
              <a:t>4.  Active </a:t>
            </a:r>
            <a:r>
              <a:rPr lang="en-US" baseline="0" dirty="0" smtClean="0"/>
              <a:t>component BCT growth was disproportional from FY00-FY13 going from 33 BCTs in FY00 to 45 BCTs in FY13 (36% growth).  The ARNG on the other hand was already reducing BCTs from 42 BCTs in FY00 to 28 BCTs in FY13 (33% reduction).  The Guard has already reduced it’s inventory of BCTs and going down further to 22 BCTs would actually be a reduction of 48%. The Strategic hedge for our security lies in keeping the reserve component strong so that the nation has a force that can be rapidly trained to collective BCT level proficiency and deployed to meet threats.  Without the reserve capacity, the country’s security is at risk.</a:t>
            </a:r>
            <a:endParaRPr lang="en-US" dirty="0" smtClean="0"/>
          </a:p>
          <a:p>
            <a:pPr marL="230188" lvl="0">
              <a:buFont typeface="Arial" pitchFamily="34" charset="0"/>
              <a:buChar char="•"/>
            </a:pPr>
            <a:endParaRPr lang="en-US" sz="1200" i="1" dirty="0" smtClean="0">
              <a:solidFill>
                <a:srgbClr val="FF0000"/>
              </a:solidFill>
            </a:endParaRPr>
          </a:p>
          <a:p>
            <a:pPr marL="1600200" lvl="3" indent="-228600">
              <a:buFont typeface="+mj-lt"/>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1F35189-5A0F-44AA-A1DC-A821524CDFB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This is the Army’s real end-game. Make the proposed</a:t>
            </a:r>
            <a:r>
              <a:rPr lang="en-US" baseline="0" dirty="0" smtClean="0"/>
              <a:t> cuts and reductions to the Reserve Components, specifically for the National Guard, that elected official resort to protecting the National Guard assets and force structure and approve additional funding for the Army to procure the shortfalls identified in equipment.</a:t>
            </a:r>
            <a:endParaRPr lang="en-US" dirty="0"/>
          </a:p>
        </p:txBody>
      </p:sp>
      <p:sp>
        <p:nvSpPr>
          <p:cNvPr id="4" name="Slide Number Placeholder 3"/>
          <p:cNvSpPr>
            <a:spLocks noGrp="1"/>
          </p:cNvSpPr>
          <p:nvPr>
            <p:ph type="sldNum" sz="quarter" idx="10"/>
          </p:nvPr>
        </p:nvSpPr>
        <p:spPr/>
        <p:txBody>
          <a:bodyPr/>
          <a:lstStyle/>
          <a:p>
            <a:fld id="{91F35189-5A0F-44AA-A1DC-A821524CDF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F35189-5A0F-44AA-A1DC-A821524CDF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ARNG has historically maintained its FSA and ES between 350k and 400k as a strategic hedge against unforeseen contingencies.  If the Nation were to adopt successful business practices,</a:t>
            </a:r>
            <a:r>
              <a:rPr lang="en-US" baseline="0" dirty="0" smtClean="0"/>
              <a:t> we would size the Active Components to meet the lowest demand signal required and leverage the Reserve Components for anything above that (FEDEX uses this principle).  Had we mobilized more ARNG BCTs during the two-theater surges, we would not have “temporarily” hired so many additional full time Soldiers.  </a:t>
            </a:r>
          </a:p>
          <a:p>
            <a:endParaRPr lang="en-US" baseline="0" dirty="0" smtClean="0"/>
          </a:p>
          <a:p>
            <a:r>
              <a:rPr lang="en-US" baseline="0" dirty="0" smtClean="0"/>
              <a:t>The amount of resources (e.g. money and time) leveraged to attain Reserve Component readiness levels is an Army decision.  If they determined to provide more, the readiness levels of Reserve Components </a:t>
            </a:r>
            <a:r>
              <a:rPr lang="en-US" baseline="0" smtClean="0"/>
              <a:t>would increase.</a:t>
            </a:r>
            <a:endParaRPr lang="en-US" dirty="0"/>
          </a:p>
        </p:txBody>
      </p:sp>
      <p:sp>
        <p:nvSpPr>
          <p:cNvPr id="4" name="Slide Number Placeholder 3"/>
          <p:cNvSpPr>
            <a:spLocks noGrp="1"/>
          </p:cNvSpPr>
          <p:nvPr>
            <p:ph type="sldNum" sz="quarter" idx="10"/>
          </p:nvPr>
        </p:nvSpPr>
        <p:spPr/>
        <p:txBody>
          <a:bodyPr/>
          <a:lstStyle/>
          <a:p>
            <a:fld id="{91F35189-5A0F-44AA-A1DC-A821524CDF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a:t>
            </a:r>
            <a:r>
              <a:rPr lang="en-US" baseline="0" dirty="0" smtClean="0"/>
              <a:t> Army was authorized “temporary” Force Structure and End-strength growth in order to support the “Surges” in Iraq and Afghanistan – prosecuting two simultaneous contingency operations.</a:t>
            </a:r>
          </a:p>
          <a:p>
            <a:r>
              <a:rPr lang="en-US" baseline="0" dirty="0" smtClean="0"/>
              <a:t>ARNG was authorized “temporary” Force Structure and End-strength growth in order to support operations in Iraq and Afghanistan.</a:t>
            </a:r>
          </a:p>
          <a:p>
            <a:endParaRPr lang="en-US" baseline="0" dirty="0" smtClean="0"/>
          </a:p>
          <a:p>
            <a:r>
              <a:rPr lang="en-US" baseline="0" dirty="0" smtClean="0"/>
              <a:t>The “real” reductions in forces, as submitted in the PB 15 are (based upon pre-9/11 permanent force structure allowances and end-strength) are:</a:t>
            </a:r>
          </a:p>
          <a:p>
            <a:r>
              <a:rPr lang="en-US" baseline="0" dirty="0" smtClean="0"/>
              <a:t>   AC Army:      484,000 to 450,000      vs.      570,000 to 450,000                </a:t>
            </a:r>
          </a:p>
          <a:p>
            <a:r>
              <a:rPr lang="en-US" baseline="0" dirty="0" smtClean="0"/>
              <a:t>                        34,000 total </a:t>
            </a:r>
            <a:r>
              <a:rPr lang="en-US" baseline="0" dirty="0" err="1" smtClean="0"/>
              <a:t>redux</a:t>
            </a:r>
            <a:r>
              <a:rPr lang="en-US" baseline="0" dirty="0" smtClean="0"/>
              <a:t>                120,000 total </a:t>
            </a:r>
            <a:r>
              <a:rPr lang="en-US" baseline="0" dirty="0" err="1" smtClean="0"/>
              <a:t>redux</a:t>
            </a:r>
            <a:endParaRPr lang="en-US" baseline="0" dirty="0" smtClean="0"/>
          </a:p>
          <a:p>
            <a:r>
              <a:rPr lang="en-US" baseline="0" dirty="0" smtClean="0"/>
              <a:t>                             7% total </a:t>
            </a:r>
            <a:r>
              <a:rPr lang="en-US" baseline="0" dirty="0" err="1" smtClean="0"/>
              <a:t>redux</a:t>
            </a:r>
            <a:r>
              <a:rPr lang="en-US" baseline="0" dirty="0" smtClean="0"/>
              <a:t>                     21% total </a:t>
            </a:r>
            <a:r>
              <a:rPr lang="en-US" baseline="0" dirty="0" err="1" smtClean="0"/>
              <a:t>redux</a:t>
            </a:r>
            <a:endParaRPr lang="en-US" baseline="0" dirty="0" smtClean="0"/>
          </a:p>
          <a:p>
            <a:endParaRPr lang="en-US" baseline="0" dirty="0" smtClean="0"/>
          </a:p>
          <a:p>
            <a:r>
              <a:rPr lang="en-US" baseline="0" dirty="0" smtClean="0"/>
              <a:t>  ARNG:           350,000 to 335,000</a:t>
            </a:r>
          </a:p>
          <a:p>
            <a:r>
              <a:rPr lang="en-US" baseline="0" dirty="0" smtClean="0"/>
              <a:t>                         15,000 total </a:t>
            </a:r>
            <a:r>
              <a:rPr lang="en-US" baseline="0" dirty="0" err="1" smtClean="0"/>
              <a:t>redux</a:t>
            </a:r>
            <a:endParaRPr lang="en-US" baseline="0" dirty="0" smtClean="0"/>
          </a:p>
          <a:p>
            <a:r>
              <a:rPr lang="en-US" baseline="0" dirty="0" smtClean="0"/>
              <a:t>                           4.3% total </a:t>
            </a:r>
            <a:r>
              <a:rPr lang="en-US" baseline="0" dirty="0" err="1" smtClean="0"/>
              <a:t>redux</a:t>
            </a:r>
            <a:endParaRPr lang="en-US" baseline="0" dirty="0" smtClean="0"/>
          </a:p>
          <a:p>
            <a:endParaRPr lang="en-US" baseline="0" dirty="0" smtClean="0"/>
          </a:p>
          <a:p>
            <a:r>
              <a:rPr lang="en-US" baseline="0" dirty="0" smtClean="0"/>
              <a:t>The reduction in BCT proposed in the PB15 is more a reduction in headquarters and not in combat formations.  The BCTs will go from a 2 Maneuver Battalion unit organization to a 3 Maneuver Battalion organization….the loss of 1 BCT equates to a loss of XXXX personnel assigned to the BCT headquarters only.</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F35189-5A0F-44AA-A1DC-A821524CDF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Active Duty Army budget grows in FY15 to $ 85.2 Billion</a:t>
            </a:r>
            <a:r>
              <a:rPr lang="en-US" baseline="0" dirty="0" smtClean="0"/>
              <a:t> -</a:t>
            </a:r>
            <a:r>
              <a:rPr lang="en-US" dirty="0" smtClean="0"/>
              <a:t> Growth of 1.4%</a:t>
            </a:r>
          </a:p>
          <a:p>
            <a:endParaRPr lang="en-US" dirty="0" smtClean="0"/>
          </a:p>
          <a:p>
            <a:r>
              <a:rPr lang="en-US" dirty="0" smtClean="0"/>
              <a:t>The ARNG budget</a:t>
            </a:r>
            <a:r>
              <a:rPr lang="en-US" baseline="0" dirty="0" smtClean="0"/>
              <a:t> reduces to $ 14.5 Billion in FY15 – Reduction of 5.8%</a:t>
            </a:r>
            <a:endParaRPr lang="en-US" dirty="0"/>
          </a:p>
        </p:txBody>
      </p:sp>
      <p:sp>
        <p:nvSpPr>
          <p:cNvPr id="4" name="Slide Number Placeholder 3"/>
          <p:cNvSpPr>
            <a:spLocks noGrp="1"/>
          </p:cNvSpPr>
          <p:nvPr>
            <p:ph type="sldNum" sz="quarter" idx="10"/>
          </p:nvPr>
        </p:nvSpPr>
        <p:spPr/>
        <p:txBody>
          <a:bodyPr/>
          <a:lstStyle/>
          <a:p>
            <a:fld id="{91F35189-5A0F-44AA-A1DC-A821524CDFB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2734E3-0B09-421F-BD76-7620E72C105E}"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734E3-0B09-421F-BD76-7620E72C105E}"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734E3-0B09-421F-BD76-7620E72C105E}"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40F6A-C2D1-4EC9-857C-A42736F62A32}"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CF72E-630C-4695-84A1-B25C3F58106D}"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40F6A-C2D1-4EC9-857C-A42736F62A32}"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CF72E-630C-4695-84A1-B25C3F58106D}"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40F6A-C2D1-4EC9-857C-A42736F62A32}"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CF72E-630C-4695-84A1-B25C3F58106D}"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40F6A-C2D1-4EC9-857C-A42736F62A32}"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CF72E-630C-4695-84A1-B25C3F58106D}"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734E3-0B09-421F-BD76-7620E72C105E}"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734E3-0B09-421F-BD76-7620E72C105E}"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2734E3-0B09-421F-BD76-7620E72C105E}"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2734E3-0B09-421F-BD76-7620E72C105E}" type="datetimeFigureOut">
              <a:rPr lang="en-US" smtClean="0"/>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2734E3-0B09-421F-BD76-7620E72C105E}" type="datetimeFigureOut">
              <a:rPr lang="en-US" smtClean="0"/>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734E3-0B09-421F-BD76-7620E72C105E}" type="datetimeFigureOut">
              <a:rPr lang="en-US" smtClean="0"/>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734E3-0B09-421F-BD76-7620E72C105E}"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734E3-0B09-421F-BD76-7620E72C105E}"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421-4923-4EEB-BBF1-2FD299A431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734E3-0B09-421F-BD76-7620E72C105E}" type="datetimeFigureOut">
              <a:rPr lang="en-US" smtClean="0"/>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4C421-4923-4EEB-BBF1-2FD299A431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ptagon 1"/>
          <p:cNvSpPr/>
          <p:nvPr/>
        </p:nvSpPr>
        <p:spPr>
          <a:xfrm>
            <a:off x="609600" y="19812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2800" b="1" dirty="0"/>
          </a:p>
        </p:txBody>
      </p:sp>
      <p:sp>
        <p:nvSpPr>
          <p:cNvPr id="3" name="Heptagon 2"/>
          <p:cNvSpPr/>
          <p:nvPr/>
        </p:nvSpPr>
        <p:spPr>
          <a:xfrm>
            <a:off x="609600" y="24384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en-US" sz="2800" b="1" dirty="0"/>
          </a:p>
        </p:txBody>
      </p:sp>
      <p:sp>
        <p:nvSpPr>
          <p:cNvPr id="4" name="Heptagon 3"/>
          <p:cNvSpPr/>
          <p:nvPr/>
        </p:nvSpPr>
        <p:spPr>
          <a:xfrm>
            <a:off x="4572000" y="24384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ptagon 1"/>
          <p:cNvSpPr/>
          <p:nvPr/>
        </p:nvSpPr>
        <p:spPr>
          <a:xfrm>
            <a:off x="8382000" y="1600200"/>
            <a:ext cx="457200" cy="3810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2800" b="1" dirty="0"/>
          </a:p>
        </p:txBody>
      </p:sp>
      <p:sp>
        <p:nvSpPr>
          <p:cNvPr id="3" name="Heptagon 2"/>
          <p:cNvSpPr/>
          <p:nvPr/>
        </p:nvSpPr>
        <p:spPr>
          <a:xfrm>
            <a:off x="8382000" y="2177844"/>
            <a:ext cx="457200" cy="3810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en-US" sz="2800" b="1" dirty="0"/>
          </a:p>
        </p:txBody>
      </p:sp>
      <p:sp>
        <p:nvSpPr>
          <p:cNvPr id="4" name="Heptagon 3"/>
          <p:cNvSpPr/>
          <p:nvPr/>
        </p:nvSpPr>
        <p:spPr>
          <a:xfrm>
            <a:off x="8382000" y="2819400"/>
            <a:ext cx="457200" cy="3810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a:t>
            </a:r>
            <a:endParaRPr lang="en-US" sz="2800" b="1" dirty="0"/>
          </a:p>
        </p:txBody>
      </p:sp>
      <p:sp>
        <p:nvSpPr>
          <p:cNvPr id="5" name="Heptagon 4"/>
          <p:cNvSpPr/>
          <p:nvPr/>
        </p:nvSpPr>
        <p:spPr>
          <a:xfrm>
            <a:off x="73740" y="3758376"/>
            <a:ext cx="457200" cy="3810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4</a:t>
            </a:r>
            <a:endParaRPr lang="en-US" sz="2800" b="1" dirty="0"/>
          </a:p>
        </p:txBody>
      </p:sp>
      <p:sp>
        <p:nvSpPr>
          <p:cNvPr id="6" name="Heptagon 5"/>
          <p:cNvSpPr/>
          <p:nvPr/>
        </p:nvSpPr>
        <p:spPr>
          <a:xfrm>
            <a:off x="103236" y="4333572"/>
            <a:ext cx="457200" cy="3810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5</a:t>
            </a:r>
            <a:endParaRPr lang="en-US" sz="2800" b="1" dirty="0"/>
          </a:p>
        </p:txBody>
      </p:sp>
      <p:sp>
        <p:nvSpPr>
          <p:cNvPr id="7" name="Heptagon 6"/>
          <p:cNvSpPr/>
          <p:nvPr/>
        </p:nvSpPr>
        <p:spPr>
          <a:xfrm>
            <a:off x="81120" y="4876800"/>
            <a:ext cx="457200" cy="3810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6</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ptagon 1"/>
          <p:cNvSpPr/>
          <p:nvPr/>
        </p:nvSpPr>
        <p:spPr>
          <a:xfrm>
            <a:off x="7620000" y="20574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2800" b="1" dirty="0"/>
          </a:p>
        </p:txBody>
      </p:sp>
      <p:sp>
        <p:nvSpPr>
          <p:cNvPr id="3" name="Heptagon 2"/>
          <p:cNvSpPr/>
          <p:nvPr/>
        </p:nvSpPr>
        <p:spPr>
          <a:xfrm>
            <a:off x="4267200" y="28956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en-US" sz="2800" b="1" dirty="0"/>
          </a:p>
        </p:txBody>
      </p:sp>
      <p:sp>
        <p:nvSpPr>
          <p:cNvPr id="4" name="Heptagon 3"/>
          <p:cNvSpPr/>
          <p:nvPr/>
        </p:nvSpPr>
        <p:spPr>
          <a:xfrm>
            <a:off x="304800" y="54864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a:t>
            </a:r>
            <a:endParaRPr lang="en-US" sz="2800" b="1" dirty="0"/>
          </a:p>
        </p:txBody>
      </p:sp>
      <p:sp>
        <p:nvSpPr>
          <p:cNvPr id="5" name="Heptagon 4"/>
          <p:cNvSpPr/>
          <p:nvPr/>
        </p:nvSpPr>
        <p:spPr>
          <a:xfrm>
            <a:off x="4419600" y="22098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4</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ptagon 1"/>
          <p:cNvSpPr/>
          <p:nvPr/>
        </p:nvSpPr>
        <p:spPr>
          <a:xfrm>
            <a:off x="8366760" y="4876800"/>
            <a:ext cx="609600" cy="457200"/>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2286000"/>
            <a:ext cx="3897221" cy="677108"/>
          </a:xfrm>
          <a:prstGeom prst="rect">
            <a:avLst/>
          </a:prstGeom>
          <a:noFill/>
        </p:spPr>
        <p:txBody>
          <a:bodyPr wrap="none" rtlCol="0">
            <a:spAutoFit/>
          </a:bodyPr>
          <a:lstStyle/>
          <a:p>
            <a:r>
              <a:rPr lang="en-US" sz="3800" dirty="0" smtClean="0">
                <a:latin typeface="Arial Black" pitchFamily="34" charset="0"/>
              </a:rPr>
              <a:t>SUPPLEMENT</a:t>
            </a:r>
            <a:endParaRPr lang="en-US" sz="3800"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PNG"/>
          <p:cNvPicPr>
            <a:picLocks noChangeAspect="1"/>
          </p:cNvPicPr>
          <p:nvPr/>
        </p:nvPicPr>
        <p:blipFill>
          <a:blip r:embed="rId3" cstate="print"/>
          <a:stretch>
            <a:fillRect/>
          </a:stretch>
        </p:blipFill>
        <p:spPr>
          <a:xfrm>
            <a:off x="0" y="11133"/>
            <a:ext cx="9144000" cy="68357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a:picLocks noChangeAspect="1"/>
          </p:cNvPicPr>
          <p:nvPr/>
        </p:nvPicPr>
        <p:blipFill>
          <a:blip r:embed="rId3" cstate="print"/>
          <a:stretch>
            <a:fillRect/>
          </a:stretch>
        </p:blipFill>
        <p:spPr>
          <a:xfrm>
            <a:off x="0" y="928"/>
            <a:ext cx="9144000" cy="685614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PNG"/>
          <p:cNvPicPr>
            <a:picLocks noChangeAspect="1"/>
          </p:cNvPicPr>
          <p:nvPr/>
        </p:nvPicPr>
        <p:blipFill>
          <a:blip r:embed="rId3" cstate="print"/>
          <a:stretch>
            <a:fillRect/>
          </a:stretch>
        </p:blipFill>
        <p:spPr>
          <a:xfrm>
            <a:off x="11133" y="0"/>
            <a:ext cx="9121734"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1307</Words>
  <Application>Microsoft Office PowerPoint</Application>
  <PresentationFormat>On-screen Show (4:3)</PresentationFormat>
  <Paragraphs>114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Aviator</dc:creator>
  <cp:lastModifiedBy>Aviator</cp:lastModifiedBy>
  <cp:revision>1</cp:revision>
  <dcterms:created xsi:type="dcterms:W3CDTF">2014-04-18T15:28:33Z</dcterms:created>
  <dcterms:modified xsi:type="dcterms:W3CDTF">2014-04-18T15:31:20Z</dcterms:modified>
</cp:coreProperties>
</file>