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134A-808D-4CEE-9933-3CA1720A801F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C0D2-1B1D-4860-80BC-BF0692AE6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134A-808D-4CEE-9933-3CA1720A801F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C0D2-1B1D-4860-80BC-BF0692AE6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134A-808D-4CEE-9933-3CA1720A801F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C0D2-1B1D-4860-80BC-BF0692AE6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134A-808D-4CEE-9933-3CA1720A801F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C0D2-1B1D-4860-80BC-BF0692AE6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134A-808D-4CEE-9933-3CA1720A801F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C0D2-1B1D-4860-80BC-BF0692AE6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134A-808D-4CEE-9933-3CA1720A801F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C0D2-1B1D-4860-80BC-BF0692AE6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134A-808D-4CEE-9933-3CA1720A801F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C0D2-1B1D-4860-80BC-BF0692AE6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134A-808D-4CEE-9933-3CA1720A801F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C0D2-1B1D-4860-80BC-BF0692AE6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134A-808D-4CEE-9933-3CA1720A801F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C0D2-1B1D-4860-80BC-BF0692AE6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134A-808D-4CEE-9933-3CA1720A801F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C0D2-1B1D-4860-80BC-BF0692AE6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134A-808D-4CEE-9933-3CA1720A801F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C0D2-1B1D-4860-80BC-BF0692AE6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134A-808D-4CEE-9933-3CA1720A801F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BC0D2-1B1D-4860-80BC-BF0692AE6D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frm=1&amp;source=images&amp;cd=&amp;cad=rja&amp;docid=l0ft9HbGCeQEkM&amp;tbnid=v4Y4lV0Z40o4QM:&amp;ved=0CAUQjRw&amp;url=http://thebrigade.thechive.com/2012/08/01/one-of-the-most-lethal-weapons-on-the-battlefield-ah-64-apache-part-1-30-hq-photos/ah-64-apache-pt1-920-24/&amp;ei=h2GeUuHvMeensQSp_oDoDw&amp;bvm=bv.57155469,d.cWc&amp;psig=AFQjCNGjIn3_ZptG0NlEaKY7uG6Rs1eWag&amp;ust=138619773918298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0" y="23813"/>
            <a:ext cx="9144000" cy="954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2" tIns="45716" rIns="91432" bIns="45716">
            <a:spAutoFit/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Generating Combat Power:</a:t>
            </a:r>
          </a:p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 and ARNG Attack/Recon Battalions (ARBs) 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5168205"/>
            <a:ext cx="266700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Myth:  </a:t>
            </a:r>
            <a:r>
              <a:rPr lang="en-US" sz="1400" dirty="0" smtClean="0"/>
              <a:t>AC ARBs are more cost effective than ARNG ARBs</a:t>
            </a:r>
          </a:p>
          <a:p>
            <a:r>
              <a:rPr lang="en-US" sz="1400" b="1" dirty="0" smtClean="0"/>
              <a:t>Fact: </a:t>
            </a:r>
            <a:r>
              <a:rPr lang="en-US" sz="1400" dirty="0" smtClean="0"/>
              <a:t>Claim is based on comparing 1 AC ARB to 2 ARNG ARBs.  Actual Cost is $77m/yr for the AC ARB vs. $32m/yr for the ARNG ARBs.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495800" y="3137118"/>
            <a:ext cx="26670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Myth</a:t>
            </a:r>
            <a:r>
              <a:rPr lang="en-US" sz="1400" dirty="0" smtClean="0"/>
              <a:t>:  ARNG dwell times are too long, reducing availability.</a:t>
            </a:r>
          </a:p>
          <a:p>
            <a:r>
              <a:rPr lang="en-US" sz="1400" b="1" dirty="0" smtClean="0"/>
              <a:t>Fact</a:t>
            </a:r>
            <a:r>
              <a:rPr lang="en-US" sz="1400" dirty="0" smtClean="0"/>
              <a:t>: FORSCOM established the ARFORGEN Cycle which determines dwell times. Aside from AH-64D fielding, ARNG </a:t>
            </a:r>
            <a:r>
              <a:rPr lang="en-US" sz="1400" dirty="0" err="1" smtClean="0"/>
              <a:t>Bns</a:t>
            </a:r>
            <a:r>
              <a:rPr lang="en-US" sz="1400" dirty="0" smtClean="0"/>
              <a:t> deployed with shorter than published dwell times.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1931075"/>
            <a:ext cx="44196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Myth: </a:t>
            </a:r>
            <a:r>
              <a:rPr lang="en-US" sz="1400" dirty="0" smtClean="0"/>
              <a:t>ARNG ARBs are inexperienced “Weekend Warriors” who only train minimally.</a:t>
            </a:r>
          </a:p>
          <a:p>
            <a:r>
              <a:rPr lang="en-US" sz="1400" b="1" dirty="0" smtClean="0"/>
              <a:t>Fact:</a:t>
            </a:r>
          </a:p>
          <a:p>
            <a:r>
              <a:rPr lang="en-US" sz="1400" dirty="0" smtClean="0"/>
              <a:t>•ARNG ARBs train 4-6 days a week and routinely train multi-spectrum ops with USAF, USN, SF, Rangers, etc. </a:t>
            </a:r>
          </a:p>
          <a:p>
            <a:r>
              <a:rPr lang="en-US" sz="1400" dirty="0" smtClean="0"/>
              <a:t>• ≈ 1/3 of ARNG ARB personnel are full-time.  </a:t>
            </a:r>
          </a:p>
          <a:p>
            <a:r>
              <a:rPr lang="en-US" sz="1400" dirty="0" smtClean="0"/>
              <a:t>•Full -time experience ≈ 15 yrs (avg.)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M-day (part-time) experience ≈ 10 yrs (avg.)</a:t>
            </a:r>
          </a:p>
          <a:p>
            <a:r>
              <a:rPr lang="en-US" sz="1400" dirty="0" smtClean="0"/>
              <a:t>•ARNG ARB ≈10x CW4. (AC ≈4x CW4 per ARB.)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95800" y="914400"/>
            <a:ext cx="464820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Myth: </a:t>
            </a:r>
            <a:r>
              <a:rPr lang="en-US" sz="1400" dirty="0" smtClean="0"/>
              <a:t>Highly Trained AC ARBs are Safer.</a:t>
            </a:r>
          </a:p>
          <a:p>
            <a:r>
              <a:rPr lang="en-US" sz="1400" b="1" dirty="0" smtClean="0"/>
              <a:t>Fact: </a:t>
            </a:r>
            <a:r>
              <a:rPr lang="en-US" sz="1400" dirty="0" smtClean="0"/>
              <a:t>15 AH-64D Class A Accidents in last 5 FY (09-13).</a:t>
            </a:r>
          </a:p>
          <a:p>
            <a:r>
              <a:rPr lang="en-US" sz="1400" dirty="0" smtClean="0"/>
              <a:t>Pilot Error </a:t>
            </a:r>
            <a:r>
              <a:rPr lang="en-US" sz="1400" dirty="0"/>
              <a:t>(</a:t>
            </a:r>
            <a:r>
              <a:rPr lang="en-US" sz="1400" dirty="0" smtClean="0"/>
              <a:t>Causal or Contributing Factor) in 10 of 15</a:t>
            </a:r>
            <a:r>
              <a:rPr lang="en-US" sz="1400" i="1" dirty="0" smtClean="0"/>
              <a:t>.  All 10 Pilot Error  were AC Aircrew. </a:t>
            </a:r>
            <a:r>
              <a:rPr lang="en-US" sz="1400" dirty="0" smtClean="0"/>
              <a:t>Only</a:t>
            </a:r>
            <a:r>
              <a:rPr lang="en-US" sz="1400" i="1" dirty="0" smtClean="0"/>
              <a:t> </a:t>
            </a:r>
            <a:r>
              <a:rPr lang="en-US" sz="1400" dirty="0" smtClean="0"/>
              <a:t>2 Class A involving ARNG, both caused by Material Failure, </a:t>
            </a:r>
            <a:r>
              <a:rPr lang="en-US" sz="1400" smtClean="0"/>
              <a:t>no pilot error. 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226784"/>
            <a:ext cx="48768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Myth: </a:t>
            </a:r>
            <a:r>
              <a:rPr lang="en-US" sz="1400" dirty="0" smtClean="0"/>
              <a:t>ARNG ARBs not sufficiently accessible for deployments.</a:t>
            </a:r>
          </a:p>
          <a:p>
            <a:r>
              <a:rPr lang="en-US" sz="1400" b="1" dirty="0" smtClean="0"/>
              <a:t>Fact: </a:t>
            </a:r>
            <a:r>
              <a:rPr lang="en-US" sz="1400" dirty="0" smtClean="0"/>
              <a:t>Majority of AH-64D Fielding for AC complete before OIF/OEF.  All ARNG ARBs were fielded Longbows during OIF/OEF and non-deployable 3+ years due to the Fielding Schedule. AC controlled the fielding and deployment schedule.  12 requests were made for ARNG support, ARNG deployed 12  times. ARNG ARBs deployed 100% of  the time they were requested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36" name="Picture 35" descr="Home coming.jpg"/>
          <p:cNvPicPr>
            <a:picLocks noChangeAspect="1"/>
          </p:cNvPicPr>
          <p:nvPr/>
        </p:nvPicPr>
        <p:blipFill>
          <a:blip r:embed="rId2" cstate="print"/>
          <a:srcRect r="15472" b="7368"/>
          <a:stretch>
            <a:fillRect/>
          </a:stretch>
        </p:blipFill>
        <p:spPr>
          <a:xfrm>
            <a:off x="7162800" y="3276600"/>
            <a:ext cx="1939636" cy="1524000"/>
          </a:xfrm>
          <a:prstGeom prst="rect">
            <a:avLst/>
          </a:prstGeom>
        </p:spPr>
      </p:pic>
      <p:pic>
        <p:nvPicPr>
          <p:cNvPr id="39" name="Picture 38" descr="apache crash.png"/>
          <p:cNvPicPr>
            <a:picLocks noChangeAspect="1"/>
          </p:cNvPicPr>
          <p:nvPr/>
        </p:nvPicPr>
        <p:blipFill>
          <a:blip r:embed="rId3" cstate="print"/>
          <a:srcRect l="35804" t="59080" b="10656"/>
          <a:stretch>
            <a:fillRect/>
          </a:stretch>
        </p:blipFill>
        <p:spPr>
          <a:xfrm>
            <a:off x="5148262" y="2133600"/>
            <a:ext cx="3081338" cy="966694"/>
          </a:xfrm>
          <a:prstGeom prst="rect">
            <a:avLst/>
          </a:prstGeom>
        </p:spPr>
      </p:pic>
      <p:pic>
        <p:nvPicPr>
          <p:cNvPr id="2050" name="Picture 2" descr="https://encrypted-tbn0.gstatic.com/images?q=tbn:ANd9GcQssRc-E_tDOE0sACMwMUUSv9chdBrWyqH701HjZC9TGgNQp5Mk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t="14285" b="39286"/>
          <a:stretch>
            <a:fillRect/>
          </a:stretch>
        </p:blipFill>
        <p:spPr bwMode="auto">
          <a:xfrm>
            <a:off x="838200" y="914400"/>
            <a:ext cx="3036569" cy="990600"/>
          </a:xfrm>
          <a:prstGeom prst="rect">
            <a:avLst/>
          </a:prstGeom>
          <a:noFill/>
        </p:spPr>
      </p:pic>
      <p:grpSp>
        <p:nvGrpSpPr>
          <p:cNvPr id="2" name="Group 48"/>
          <p:cNvGrpSpPr/>
          <p:nvPr/>
        </p:nvGrpSpPr>
        <p:grpSpPr>
          <a:xfrm>
            <a:off x="4953000" y="5105400"/>
            <a:ext cx="1447800" cy="1539875"/>
            <a:chOff x="4953000" y="5105400"/>
            <a:chExt cx="1447800" cy="1539875"/>
          </a:xfrm>
        </p:grpSpPr>
        <p:grpSp>
          <p:nvGrpSpPr>
            <p:cNvPr id="3" name="Group 7"/>
            <p:cNvGrpSpPr/>
            <p:nvPr/>
          </p:nvGrpSpPr>
          <p:grpSpPr>
            <a:xfrm>
              <a:off x="5257800" y="5105400"/>
              <a:ext cx="685800" cy="625475"/>
              <a:chOff x="3943350" y="1327150"/>
              <a:chExt cx="1247775" cy="1006475"/>
            </a:xfrm>
          </p:grpSpPr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>
                <a:off x="4454525" y="1327150"/>
                <a:ext cx="1588" cy="1889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15"/>
              <p:cNvSpPr>
                <a:spLocks noChangeShapeType="1"/>
              </p:cNvSpPr>
              <p:nvPr/>
            </p:nvSpPr>
            <p:spPr bwMode="auto">
              <a:xfrm>
                <a:off x="4672013" y="1327150"/>
                <a:ext cx="1587" cy="1889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Rectangle 69"/>
              <p:cNvSpPr>
                <a:spLocks noChangeArrowheads="1"/>
              </p:cNvSpPr>
              <p:nvPr/>
            </p:nvSpPr>
            <p:spPr bwMode="auto">
              <a:xfrm>
                <a:off x="3943350" y="1508125"/>
                <a:ext cx="1247775" cy="825500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5" name="Group 70"/>
              <p:cNvGrpSpPr>
                <a:grpSpLocks/>
              </p:cNvGrpSpPr>
              <p:nvPr/>
            </p:nvGrpSpPr>
            <p:grpSpPr bwMode="auto">
              <a:xfrm>
                <a:off x="4129083" y="1682750"/>
                <a:ext cx="892174" cy="514350"/>
                <a:chOff x="2269" y="3113"/>
                <a:chExt cx="501" cy="268"/>
              </a:xfrm>
            </p:grpSpPr>
            <p:sp>
              <p:nvSpPr>
                <p:cNvPr id="14" name="Freeform 71"/>
                <p:cNvSpPr>
                  <a:spLocks/>
                </p:cNvSpPr>
                <p:nvPr/>
              </p:nvSpPr>
              <p:spPr bwMode="auto">
                <a:xfrm>
                  <a:off x="2269" y="3113"/>
                  <a:ext cx="268" cy="268"/>
                </a:xfrm>
                <a:custGeom>
                  <a:avLst/>
                  <a:gdLst>
                    <a:gd name="T0" fmla="*/ 268 w 268"/>
                    <a:gd name="T1" fmla="*/ 134 h 268"/>
                    <a:gd name="T2" fmla="*/ 0 w 268"/>
                    <a:gd name="T3" fmla="*/ 0 h 268"/>
                    <a:gd name="T4" fmla="*/ 0 w 268"/>
                    <a:gd name="T5" fmla="*/ 268 h 268"/>
                    <a:gd name="T6" fmla="*/ 268 w 268"/>
                    <a:gd name="T7" fmla="*/ 134 h 2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68"/>
                    <a:gd name="T13" fmla="*/ 0 h 268"/>
                    <a:gd name="T14" fmla="*/ 268 w 268"/>
                    <a:gd name="T15" fmla="*/ 268 h 2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68" h="268">
                      <a:moveTo>
                        <a:pt x="268" y="134"/>
                      </a:moveTo>
                      <a:lnTo>
                        <a:pt x="0" y="0"/>
                      </a:lnTo>
                      <a:lnTo>
                        <a:pt x="0" y="268"/>
                      </a:lnTo>
                      <a:lnTo>
                        <a:pt x="268" y="1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Freeform 72"/>
                <p:cNvSpPr>
                  <a:spLocks/>
                </p:cNvSpPr>
                <p:nvPr/>
              </p:nvSpPr>
              <p:spPr bwMode="auto">
                <a:xfrm>
                  <a:off x="2502" y="3113"/>
                  <a:ext cx="268" cy="268"/>
                </a:xfrm>
                <a:custGeom>
                  <a:avLst/>
                  <a:gdLst>
                    <a:gd name="T0" fmla="*/ 0 w 268"/>
                    <a:gd name="T1" fmla="*/ 134 h 268"/>
                    <a:gd name="T2" fmla="*/ 268 w 268"/>
                    <a:gd name="T3" fmla="*/ 0 h 268"/>
                    <a:gd name="T4" fmla="*/ 268 w 268"/>
                    <a:gd name="T5" fmla="*/ 268 h 268"/>
                    <a:gd name="T6" fmla="*/ 0 w 268"/>
                    <a:gd name="T7" fmla="*/ 134 h 2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68"/>
                    <a:gd name="T13" fmla="*/ 0 h 268"/>
                    <a:gd name="T14" fmla="*/ 268 w 268"/>
                    <a:gd name="T15" fmla="*/ 268 h 2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68" h="268">
                      <a:moveTo>
                        <a:pt x="0" y="134"/>
                      </a:moveTo>
                      <a:lnTo>
                        <a:pt x="268" y="0"/>
                      </a:lnTo>
                      <a:lnTo>
                        <a:pt x="268" y="268"/>
                      </a:lnTo>
                      <a:lnTo>
                        <a:pt x="0" y="1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" name="Rectangle 73"/>
              <p:cNvSpPr>
                <a:spLocks noChangeArrowheads="1"/>
              </p:cNvSpPr>
              <p:nvPr/>
            </p:nvSpPr>
            <p:spPr bwMode="auto">
              <a:xfrm>
                <a:off x="4459288" y="1571625"/>
                <a:ext cx="2571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AR</a:t>
                </a:r>
                <a:endParaRPr lang="en-US" sz="1400"/>
              </a:p>
            </p:txBody>
          </p:sp>
        </p:grpSp>
        <p:grpSp>
          <p:nvGrpSpPr>
            <p:cNvPr id="7" name="Group 27"/>
            <p:cNvGrpSpPr/>
            <p:nvPr/>
          </p:nvGrpSpPr>
          <p:grpSpPr>
            <a:xfrm>
              <a:off x="5715000" y="6019800"/>
              <a:ext cx="685800" cy="625475"/>
              <a:chOff x="3943350" y="1327150"/>
              <a:chExt cx="1247775" cy="1006475"/>
            </a:xfrm>
          </p:grpSpPr>
          <p:sp>
            <p:nvSpPr>
              <p:cNvPr id="29" name="Line 12"/>
              <p:cNvSpPr>
                <a:spLocks noChangeShapeType="1"/>
              </p:cNvSpPr>
              <p:nvPr/>
            </p:nvSpPr>
            <p:spPr bwMode="auto">
              <a:xfrm>
                <a:off x="4454525" y="1327150"/>
                <a:ext cx="1588" cy="1889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5"/>
              <p:cNvSpPr>
                <a:spLocks noChangeShapeType="1"/>
              </p:cNvSpPr>
              <p:nvPr/>
            </p:nvSpPr>
            <p:spPr bwMode="auto">
              <a:xfrm>
                <a:off x="4672013" y="1327150"/>
                <a:ext cx="1587" cy="1889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Rectangle 69"/>
              <p:cNvSpPr>
                <a:spLocks noChangeArrowheads="1"/>
              </p:cNvSpPr>
              <p:nvPr/>
            </p:nvSpPr>
            <p:spPr bwMode="auto">
              <a:xfrm>
                <a:off x="3943350" y="1508125"/>
                <a:ext cx="1247775" cy="825500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8" name="Group 70"/>
              <p:cNvGrpSpPr>
                <a:grpSpLocks/>
              </p:cNvGrpSpPr>
              <p:nvPr/>
            </p:nvGrpSpPr>
            <p:grpSpPr bwMode="auto">
              <a:xfrm>
                <a:off x="4129083" y="1682750"/>
                <a:ext cx="892174" cy="514350"/>
                <a:chOff x="2269" y="3113"/>
                <a:chExt cx="501" cy="268"/>
              </a:xfrm>
            </p:grpSpPr>
            <p:sp>
              <p:nvSpPr>
                <p:cNvPr id="34" name="Freeform 71"/>
                <p:cNvSpPr>
                  <a:spLocks/>
                </p:cNvSpPr>
                <p:nvPr/>
              </p:nvSpPr>
              <p:spPr bwMode="auto">
                <a:xfrm>
                  <a:off x="2269" y="3113"/>
                  <a:ext cx="268" cy="268"/>
                </a:xfrm>
                <a:custGeom>
                  <a:avLst/>
                  <a:gdLst>
                    <a:gd name="T0" fmla="*/ 268 w 268"/>
                    <a:gd name="T1" fmla="*/ 134 h 268"/>
                    <a:gd name="T2" fmla="*/ 0 w 268"/>
                    <a:gd name="T3" fmla="*/ 0 h 268"/>
                    <a:gd name="T4" fmla="*/ 0 w 268"/>
                    <a:gd name="T5" fmla="*/ 268 h 268"/>
                    <a:gd name="T6" fmla="*/ 268 w 268"/>
                    <a:gd name="T7" fmla="*/ 134 h 2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68"/>
                    <a:gd name="T13" fmla="*/ 0 h 268"/>
                    <a:gd name="T14" fmla="*/ 268 w 268"/>
                    <a:gd name="T15" fmla="*/ 268 h 2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68" h="268">
                      <a:moveTo>
                        <a:pt x="268" y="134"/>
                      </a:moveTo>
                      <a:lnTo>
                        <a:pt x="0" y="0"/>
                      </a:lnTo>
                      <a:lnTo>
                        <a:pt x="0" y="268"/>
                      </a:lnTo>
                      <a:lnTo>
                        <a:pt x="268" y="1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Freeform 72"/>
                <p:cNvSpPr>
                  <a:spLocks/>
                </p:cNvSpPr>
                <p:nvPr/>
              </p:nvSpPr>
              <p:spPr bwMode="auto">
                <a:xfrm>
                  <a:off x="2502" y="3113"/>
                  <a:ext cx="268" cy="268"/>
                </a:xfrm>
                <a:custGeom>
                  <a:avLst/>
                  <a:gdLst>
                    <a:gd name="T0" fmla="*/ 0 w 268"/>
                    <a:gd name="T1" fmla="*/ 134 h 268"/>
                    <a:gd name="T2" fmla="*/ 268 w 268"/>
                    <a:gd name="T3" fmla="*/ 0 h 268"/>
                    <a:gd name="T4" fmla="*/ 268 w 268"/>
                    <a:gd name="T5" fmla="*/ 268 h 268"/>
                    <a:gd name="T6" fmla="*/ 0 w 268"/>
                    <a:gd name="T7" fmla="*/ 134 h 2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68"/>
                    <a:gd name="T13" fmla="*/ 0 h 268"/>
                    <a:gd name="T14" fmla="*/ 268 w 268"/>
                    <a:gd name="T15" fmla="*/ 268 h 2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68" h="268">
                      <a:moveTo>
                        <a:pt x="0" y="134"/>
                      </a:moveTo>
                      <a:lnTo>
                        <a:pt x="268" y="0"/>
                      </a:lnTo>
                      <a:lnTo>
                        <a:pt x="268" y="268"/>
                      </a:lnTo>
                      <a:lnTo>
                        <a:pt x="0" y="1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" name="Rectangle 73"/>
              <p:cNvSpPr>
                <a:spLocks noChangeArrowheads="1"/>
              </p:cNvSpPr>
              <p:nvPr/>
            </p:nvSpPr>
            <p:spPr bwMode="auto">
              <a:xfrm>
                <a:off x="4459288" y="1571625"/>
                <a:ext cx="2571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AR</a:t>
                </a:r>
                <a:endParaRPr lang="en-US" sz="1400"/>
              </a:p>
            </p:txBody>
          </p:sp>
        </p:grpSp>
        <p:grpSp>
          <p:nvGrpSpPr>
            <p:cNvPr id="12" name="Group 40"/>
            <p:cNvGrpSpPr/>
            <p:nvPr/>
          </p:nvGrpSpPr>
          <p:grpSpPr>
            <a:xfrm>
              <a:off x="4953000" y="6019800"/>
              <a:ext cx="685800" cy="625475"/>
              <a:chOff x="3943350" y="1327150"/>
              <a:chExt cx="1247775" cy="1006475"/>
            </a:xfrm>
          </p:grpSpPr>
          <p:sp>
            <p:nvSpPr>
              <p:cNvPr id="42" name="Line 12"/>
              <p:cNvSpPr>
                <a:spLocks noChangeShapeType="1"/>
              </p:cNvSpPr>
              <p:nvPr/>
            </p:nvSpPr>
            <p:spPr bwMode="auto">
              <a:xfrm>
                <a:off x="4454525" y="1327150"/>
                <a:ext cx="1588" cy="1889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15"/>
              <p:cNvSpPr>
                <a:spLocks noChangeShapeType="1"/>
              </p:cNvSpPr>
              <p:nvPr/>
            </p:nvSpPr>
            <p:spPr bwMode="auto">
              <a:xfrm>
                <a:off x="4672013" y="1327150"/>
                <a:ext cx="1587" cy="1889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Rectangle 69"/>
              <p:cNvSpPr>
                <a:spLocks noChangeArrowheads="1"/>
              </p:cNvSpPr>
              <p:nvPr/>
            </p:nvSpPr>
            <p:spPr bwMode="auto">
              <a:xfrm>
                <a:off x="3943350" y="1508125"/>
                <a:ext cx="1247775" cy="825500"/>
              </a:xfrm>
              <a:prstGeom prst="rect">
                <a:avLst/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6" name="Group 70"/>
              <p:cNvGrpSpPr>
                <a:grpSpLocks/>
              </p:cNvGrpSpPr>
              <p:nvPr/>
            </p:nvGrpSpPr>
            <p:grpSpPr bwMode="auto">
              <a:xfrm>
                <a:off x="4129083" y="1682750"/>
                <a:ext cx="892174" cy="514350"/>
                <a:chOff x="2269" y="3113"/>
                <a:chExt cx="501" cy="268"/>
              </a:xfrm>
            </p:grpSpPr>
            <p:sp>
              <p:nvSpPr>
                <p:cNvPr id="47" name="Freeform 71"/>
                <p:cNvSpPr>
                  <a:spLocks/>
                </p:cNvSpPr>
                <p:nvPr/>
              </p:nvSpPr>
              <p:spPr bwMode="auto">
                <a:xfrm>
                  <a:off x="2269" y="3113"/>
                  <a:ext cx="268" cy="268"/>
                </a:xfrm>
                <a:custGeom>
                  <a:avLst/>
                  <a:gdLst>
                    <a:gd name="T0" fmla="*/ 268 w 268"/>
                    <a:gd name="T1" fmla="*/ 134 h 268"/>
                    <a:gd name="T2" fmla="*/ 0 w 268"/>
                    <a:gd name="T3" fmla="*/ 0 h 268"/>
                    <a:gd name="T4" fmla="*/ 0 w 268"/>
                    <a:gd name="T5" fmla="*/ 268 h 268"/>
                    <a:gd name="T6" fmla="*/ 268 w 268"/>
                    <a:gd name="T7" fmla="*/ 134 h 2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68"/>
                    <a:gd name="T13" fmla="*/ 0 h 268"/>
                    <a:gd name="T14" fmla="*/ 268 w 268"/>
                    <a:gd name="T15" fmla="*/ 268 h 2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68" h="268">
                      <a:moveTo>
                        <a:pt x="268" y="134"/>
                      </a:moveTo>
                      <a:lnTo>
                        <a:pt x="0" y="0"/>
                      </a:lnTo>
                      <a:lnTo>
                        <a:pt x="0" y="268"/>
                      </a:lnTo>
                      <a:lnTo>
                        <a:pt x="268" y="1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72"/>
                <p:cNvSpPr>
                  <a:spLocks/>
                </p:cNvSpPr>
                <p:nvPr/>
              </p:nvSpPr>
              <p:spPr bwMode="auto">
                <a:xfrm>
                  <a:off x="2502" y="3113"/>
                  <a:ext cx="268" cy="268"/>
                </a:xfrm>
                <a:custGeom>
                  <a:avLst/>
                  <a:gdLst>
                    <a:gd name="T0" fmla="*/ 0 w 268"/>
                    <a:gd name="T1" fmla="*/ 134 h 268"/>
                    <a:gd name="T2" fmla="*/ 268 w 268"/>
                    <a:gd name="T3" fmla="*/ 0 h 268"/>
                    <a:gd name="T4" fmla="*/ 268 w 268"/>
                    <a:gd name="T5" fmla="*/ 268 h 268"/>
                    <a:gd name="T6" fmla="*/ 0 w 268"/>
                    <a:gd name="T7" fmla="*/ 134 h 2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68"/>
                    <a:gd name="T13" fmla="*/ 0 h 268"/>
                    <a:gd name="T14" fmla="*/ 268 w 268"/>
                    <a:gd name="T15" fmla="*/ 268 h 2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68" h="268">
                      <a:moveTo>
                        <a:pt x="0" y="134"/>
                      </a:moveTo>
                      <a:lnTo>
                        <a:pt x="268" y="0"/>
                      </a:lnTo>
                      <a:lnTo>
                        <a:pt x="268" y="268"/>
                      </a:lnTo>
                      <a:lnTo>
                        <a:pt x="0" y="1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6" name="Rectangle 73"/>
              <p:cNvSpPr>
                <a:spLocks noChangeArrowheads="1"/>
              </p:cNvSpPr>
              <p:nvPr/>
            </p:nvSpPr>
            <p:spPr bwMode="auto">
              <a:xfrm>
                <a:off x="4459288" y="1571625"/>
                <a:ext cx="2571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AR</a:t>
                </a:r>
                <a:endParaRPr lang="en-US" sz="1400"/>
              </a:p>
            </p:txBody>
          </p:sp>
        </p:grpSp>
      </p:grpSp>
      <p:pic>
        <p:nvPicPr>
          <p:cNvPr id="37" name="Picture 36" descr="Aviation unit formation.jpg"/>
          <p:cNvPicPr>
            <a:picLocks noChangeAspect="1"/>
          </p:cNvPicPr>
          <p:nvPr/>
        </p:nvPicPr>
        <p:blipFill>
          <a:blip r:embed="rId6" cstate="print"/>
          <a:srcRect t="35229" b="8197"/>
          <a:stretch>
            <a:fillRect/>
          </a:stretch>
        </p:blipFill>
        <p:spPr>
          <a:xfrm>
            <a:off x="762000" y="3962400"/>
            <a:ext cx="3250277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0" y="23813"/>
            <a:ext cx="9144000" cy="954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2" tIns="45716" rIns="91432" bIns="45716">
            <a:spAutoFit/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Generating Combat Power:</a:t>
            </a:r>
          </a:p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 and ARNG Attack/Recon Battalions (ARBs) 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3200400"/>
            <a:ext cx="4648200" cy="332398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1400" b="1" i="1" dirty="0" smtClean="0">
                <a:ea typeface="ＭＳ Ｐゴシック" pitchFamily="34" charset="-128"/>
                <a:cs typeface="Times New Roman" pitchFamily="18" charset="0"/>
              </a:rPr>
              <a:t>Facts (Continued):</a:t>
            </a:r>
            <a:endParaRPr lang="en-US" sz="1400" dirty="0">
              <a:ea typeface="ＭＳ Ｐゴシック" pitchFamily="34" charset="-128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ea typeface="ＭＳ Ｐゴシック" pitchFamily="34" charset="-128"/>
                <a:cs typeface="Times New Roman" pitchFamily="18" charset="0"/>
              </a:rPr>
              <a:t> Only </a:t>
            </a:r>
            <a:r>
              <a:rPr lang="en-US" sz="1400" dirty="0" smtClean="0"/>
              <a:t>≈ </a:t>
            </a:r>
            <a:r>
              <a:rPr lang="en-US" sz="1400" dirty="0" smtClean="0">
                <a:ea typeface="ＭＳ Ｐゴシック" pitchFamily="34" charset="-128"/>
                <a:cs typeface="Times New Roman" pitchFamily="18" charset="0"/>
              </a:rPr>
              <a:t>33% of ARNG ARB is manned Full Time by Military Technician and AGRs (inexpensive).</a:t>
            </a:r>
            <a:endParaRPr lang="en-US" sz="1400" dirty="0">
              <a:ea typeface="ＭＳ Ｐゴシック" pitchFamily="34" charset="-128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ea typeface="ＭＳ Ｐゴシック" pitchFamily="34" charset="-128"/>
                <a:cs typeface="Times New Roman" pitchFamily="18" charset="0"/>
              </a:rPr>
              <a:t>ARNG ARBs have older airframes handed down from the AC requiring significant maintenance.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ea typeface="ＭＳ Ｐゴシック" pitchFamily="34" charset="-128"/>
                <a:cs typeface="Times New Roman" pitchFamily="18" charset="0"/>
              </a:rPr>
              <a:t>ARNG ARBs draw parts from Regional “Windows”, therefore, OR rate adversely affected by in-transit time.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ea typeface="ＭＳ Ｐゴシック" pitchFamily="34" charset="-128"/>
                <a:cs typeface="Times New Roman" pitchFamily="18" charset="0"/>
              </a:rPr>
              <a:t>ARNG ARBs minimally supplemented by Contract Logistical Support (CLS).</a:t>
            </a:r>
            <a:endParaRPr lang="en-US" sz="1400" dirty="0">
              <a:ea typeface="ＭＳ Ｐゴシック" pitchFamily="34" charset="-128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ea typeface="ＭＳ Ｐゴシック" pitchFamily="34" charset="-128"/>
                <a:cs typeface="Times New Roman" pitchFamily="18" charset="0"/>
              </a:rPr>
              <a:t>ARNG ARB “green suit” unit members CAN sustain complex maintenance operations through daily maintenance by a highly experienced full-time work force.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ea typeface="ＭＳ Ｐゴシック" pitchFamily="34" charset="-128"/>
                <a:cs typeface="Times New Roman" pitchFamily="18" charset="0"/>
              </a:rPr>
              <a:t>Average ARNG full-time Crew Chief rank is E5/E6 and has 15+ years experience.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893326"/>
            <a:ext cx="4191000" cy="35394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b="1" i="1" u="sng" dirty="0" smtClean="0">
                <a:ea typeface="ＭＳ Ｐゴシック" pitchFamily="34" charset="-128"/>
                <a:cs typeface="Times New Roman" pitchFamily="18" charset="0"/>
              </a:rPr>
              <a:t>Myth:  </a:t>
            </a:r>
            <a:r>
              <a:rPr lang="en-US" sz="1400" b="1" i="1" dirty="0" smtClean="0">
                <a:ea typeface="ＭＳ Ｐゴシック" pitchFamily="34" charset="-128"/>
                <a:cs typeface="Times New Roman" pitchFamily="18" charset="0"/>
              </a:rPr>
              <a:t>AC has a higher and more cost effective Operational Readiness Rate than ARNG. </a:t>
            </a:r>
            <a:endParaRPr lang="en-US" sz="1400" b="1" i="1" dirty="0"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sz="1400" b="1" i="1" u="sng" dirty="0" smtClean="0">
                <a:ea typeface="ＭＳ Ｐゴシック" pitchFamily="34" charset="-128"/>
                <a:cs typeface="Times New Roman" pitchFamily="18" charset="0"/>
              </a:rPr>
              <a:t>Facts: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ea typeface="ＭＳ Ｐゴシック" pitchFamily="34" charset="-128"/>
                <a:cs typeface="Times New Roman" pitchFamily="18" charset="0"/>
              </a:rPr>
              <a:t>100% of AC ARB is manned full-time (costly).</a:t>
            </a:r>
            <a:endParaRPr lang="en-US" sz="1400" dirty="0">
              <a:ea typeface="ＭＳ Ｐゴシック" pitchFamily="34" charset="-128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ea typeface="ＭＳ Ｐゴシック" pitchFamily="34" charset="-128"/>
                <a:cs typeface="Times New Roman" pitchFamily="18" charset="0"/>
              </a:rPr>
              <a:t>AC ARBs are equipped with newer or Factory New airframes requiring significantly less maintenance.</a:t>
            </a:r>
            <a:endParaRPr lang="en-US" sz="1400" dirty="0">
              <a:ea typeface="ＭＳ Ｐゴシック" pitchFamily="34" charset="-128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ea typeface="ＭＳ Ｐゴシック" pitchFamily="34" charset="-128"/>
                <a:cs typeface="Times New Roman" pitchFamily="18" charset="0"/>
              </a:rPr>
              <a:t>AC ARB parts “window” co-located at Home station.</a:t>
            </a:r>
            <a:endParaRPr lang="en-US" sz="1400" dirty="0">
              <a:ea typeface="ＭＳ Ｐゴシック" pitchFamily="34" charset="-128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ea typeface="ＭＳ Ｐゴシック" pitchFamily="34" charset="-128"/>
                <a:cs typeface="Times New Roman" pitchFamily="18" charset="0"/>
              </a:rPr>
              <a:t>AC ARB is heavily supplemented by Contract Logistical Support (CLS). CLS has significant reductions pending.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ea typeface="ＭＳ Ｐゴシック" pitchFamily="34" charset="-128"/>
                <a:cs typeface="Times New Roman" pitchFamily="18" charset="0"/>
              </a:rPr>
              <a:t>AC “green suits” CANNOT sustain complex maintenance operations without CLS as they spend majority of time NOT maintaining.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ea typeface="ＭＳ Ｐゴシック" pitchFamily="34" charset="-128"/>
                <a:cs typeface="Times New Roman" pitchFamily="18" charset="0"/>
              </a:rPr>
              <a:t>Average AC Crew Chief rank is E4, with E5 or higher considered “supervisory”.</a:t>
            </a:r>
            <a:endParaRPr lang="en-US" sz="1400" dirty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What is the True Dollar Cost for Mission Capable OR Rates for AC and ARNG ARBs?</a:t>
            </a:r>
            <a:endParaRPr lang="en-US" sz="1400" b="1" dirty="0"/>
          </a:p>
        </p:txBody>
      </p:sp>
      <p:pic>
        <p:nvPicPr>
          <p:cNvPr id="8" name="Picture 7" descr="contract ma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4495800"/>
            <a:ext cx="2977212" cy="1981200"/>
          </a:xfrm>
          <a:prstGeom prst="rect">
            <a:avLst/>
          </a:prstGeom>
        </p:spPr>
      </p:pic>
      <p:pic>
        <p:nvPicPr>
          <p:cNvPr id="2050" name="Picture 2" descr="C:\Users\Greg\Downloads\photo (4).JPG"/>
          <p:cNvPicPr>
            <a:picLocks noChangeAspect="1" noChangeArrowheads="1"/>
          </p:cNvPicPr>
          <p:nvPr/>
        </p:nvPicPr>
        <p:blipFill>
          <a:blip r:embed="rId3" cstate="print"/>
          <a:srcRect t="5556" b="5556"/>
          <a:stretch>
            <a:fillRect/>
          </a:stretch>
        </p:blipFill>
        <p:spPr bwMode="auto">
          <a:xfrm>
            <a:off x="5029200" y="914400"/>
            <a:ext cx="3352800" cy="223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Aviator</dc:creator>
  <cp:lastModifiedBy>Aviator</cp:lastModifiedBy>
  <cp:revision>1</cp:revision>
  <dcterms:created xsi:type="dcterms:W3CDTF">2014-01-25T12:07:27Z</dcterms:created>
  <dcterms:modified xsi:type="dcterms:W3CDTF">2014-01-25T12:07:57Z</dcterms:modified>
</cp:coreProperties>
</file>