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6" d="100"/>
          <a:sy n="136" d="100"/>
        </p:scale>
        <p:origin x="-438"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490908-B85D-4159-B5FC-89C6216AE4A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90908-B85D-4159-B5FC-89C6216AE4A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90908-B85D-4159-B5FC-89C6216AE4A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90908-B85D-4159-B5FC-89C6216AE4A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490908-B85D-4159-B5FC-89C6216AE4A9}"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490908-B85D-4159-B5FC-89C6216AE4A9}"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490908-B85D-4159-B5FC-89C6216AE4A9}" type="datetimeFigureOut">
              <a:rPr lang="en-US" smtClean="0"/>
              <a:pPr/>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490908-B85D-4159-B5FC-89C6216AE4A9}" type="datetimeFigureOut">
              <a:rPr lang="en-US" smtClean="0"/>
              <a:pPr/>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90908-B85D-4159-B5FC-89C6216AE4A9}" type="datetimeFigureOut">
              <a:rPr lang="en-US" smtClean="0"/>
              <a:pPr/>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90908-B85D-4159-B5FC-89C6216AE4A9}"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90908-B85D-4159-B5FC-89C6216AE4A9}"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CC306-01B7-45BE-9572-324AAE13C6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F490908-B85D-4159-B5FC-89C6216AE4A9}" type="datetimeFigureOut">
              <a:rPr lang="en-US" smtClean="0"/>
              <a:pPr/>
              <a:t>9/22/2014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FFCC306-01B7-45BE-9572-324AAE13C6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148680"/>
          <a:ext cx="6096000" cy="5371920"/>
        </p:xfrm>
        <a:graphic>
          <a:graphicData uri="http://schemas.openxmlformats.org/drawingml/2006/table">
            <a:tbl>
              <a:tblPr/>
              <a:tblGrid>
                <a:gridCol w="1275906"/>
                <a:gridCol w="2410047"/>
                <a:gridCol w="2410047"/>
              </a:tblGrid>
              <a:tr h="156120">
                <a:tc>
                  <a:txBody>
                    <a:bodyPr/>
                    <a:lstStyle/>
                    <a:p>
                      <a:pPr algn="ctr" fontAlgn="t"/>
                      <a:r>
                        <a:rPr lang="en-US" sz="1000" b="1" i="0" u="none" strike="noStrike" dirty="0">
                          <a:solidFill>
                            <a:srgbClr val="000000"/>
                          </a:solidFill>
                          <a:latin typeface="Arial Narrow" pitchFamily="34" charset="0"/>
                        </a:rPr>
                        <a:t>Topic</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latin typeface="Arial Narrow" pitchFamily="34" charset="0"/>
                        </a:rPr>
                        <a:t>House </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latin typeface="Arial Narrow" pitchFamily="34" charset="0"/>
                        </a:rPr>
                        <a:t>Senate</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560">
                <a:tc>
                  <a:txBody>
                    <a:bodyPr/>
                    <a:lstStyle/>
                    <a:p>
                      <a:pPr algn="l" fontAlgn="t"/>
                      <a:r>
                        <a:rPr lang="en-US" sz="900" b="0" i="0" u="none" strike="noStrike" dirty="0">
                          <a:solidFill>
                            <a:srgbClr val="000000"/>
                          </a:solidFill>
                          <a:latin typeface="Arial Narrow" pitchFamily="34" charset="0"/>
                        </a:rPr>
                        <a:t>AH-64 Transfer </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6600FF"/>
                          </a:solidFill>
                          <a:latin typeface="Arial Narrow" pitchFamily="34" charset="0"/>
                        </a:rPr>
                        <a:t>During FY15 the SECDEF and SECARMY may not: Transfer AH-64s from the ARNG to the Active Army</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smtClean="0">
                          <a:solidFill>
                            <a:srgbClr val="C00000"/>
                          </a:solidFill>
                          <a:latin typeface="Arial Narrow" pitchFamily="34" charset="0"/>
                        </a:rPr>
                        <a:t>None of the funds authorized for FY15 for the Army may be used to divest, retire, or transfer, or prepare to divest, retire, or transfer, any AH-64 for the Army </a:t>
                      </a:r>
                      <a:r>
                        <a:rPr lang="en-US" sz="900" b="0" i="0" u="none" strike="noStrike" dirty="0" err="1" smtClean="0">
                          <a:solidFill>
                            <a:srgbClr val="C00000"/>
                          </a:solidFill>
                          <a:latin typeface="Arial Narrow" pitchFamily="34" charset="0"/>
                        </a:rPr>
                        <a:t>assited</a:t>
                      </a:r>
                      <a:r>
                        <a:rPr lang="en-US" sz="900" b="0" i="0" u="none" strike="noStrike" dirty="0" smtClean="0">
                          <a:solidFill>
                            <a:srgbClr val="C00000"/>
                          </a:solidFill>
                          <a:latin typeface="Arial Narrow" pitchFamily="34" charset="0"/>
                        </a:rPr>
                        <a:t> to units of the ARNG as of 15 Jan 2014. Exception - funds described may be used for the transfer of not more than 48 AH–64 Apache aircraft from the Army National Guard to the regular Army if the Secretary of Defense certifies in writing to the congressional defense committees that such a transfer would not— (1) degrade the strategic depth or regeneration capacities of the Army;  (2) degrade the Army National Guard in its role as the combat reserve of the Army; and (3) occur before October 1, 2014.</a:t>
                      </a:r>
                      <a:endParaRPr lang="en-US" sz="900" b="0" i="0" u="none" strike="noStrike" dirty="0">
                        <a:solidFill>
                          <a:srgbClr val="C00000"/>
                        </a:solidFill>
                        <a:latin typeface="Arial Narrow" pitchFamily="34" charset="0"/>
                      </a:endParaRP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221">
                <a:tc>
                  <a:txBody>
                    <a:bodyPr/>
                    <a:lstStyle/>
                    <a:p>
                      <a:pPr algn="l" fontAlgn="t"/>
                      <a:r>
                        <a:rPr lang="en-US" sz="900" b="0" i="0" u="none" strike="noStrike">
                          <a:solidFill>
                            <a:srgbClr val="000000"/>
                          </a:solidFill>
                          <a:latin typeface="Arial Narrow" pitchFamily="34" charset="0"/>
                        </a:rPr>
                        <a:t>End Strenght Reduction</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6600FF"/>
                          </a:solidFill>
                          <a:latin typeface="Arial Narrow" pitchFamily="34" charset="0"/>
                        </a:rPr>
                        <a:t>During FY15 the SECDEF and SECARMY may not: Reduce end strength of the ARNG below 350,000</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C00000"/>
                          </a:solidFill>
                          <a:latin typeface="Arial Narrow" pitchFamily="34" charset="0"/>
                        </a:rPr>
                        <a:t> </a:t>
                      </a:r>
                      <a:r>
                        <a:rPr lang="en-US" sz="900" b="0" i="0" u="none" strike="noStrike" dirty="0" smtClean="0">
                          <a:solidFill>
                            <a:srgbClr val="C00000"/>
                          </a:solidFill>
                          <a:latin typeface="Arial Narrow" pitchFamily="34" charset="0"/>
                        </a:rPr>
                        <a:t>None of the funds authorized for FY15 for the Army may be used to reduce the Army below the authorized fiscal end strengths for personnel of the Army as follows: 350,200 for the ARNG</a:t>
                      </a:r>
                      <a:endParaRPr lang="en-US" sz="900" b="0" i="0" u="none" strike="noStrike" dirty="0">
                        <a:solidFill>
                          <a:srgbClr val="C00000"/>
                        </a:solidFill>
                        <a:latin typeface="Arial Narrow" pitchFamily="34" charset="0"/>
                      </a:endParaRP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9501">
                <a:tc>
                  <a:txBody>
                    <a:bodyPr/>
                    <a:lstStyle/>
                    <a:p>
                      <a:pPr algn="l" fontAlgn="t"/>
                      <a:r>
                        <a:rPr lang="en-US" sz="900" b="0" i="0" u="none" strike="noStrike">
                          <a:solidFill>
                            <a:srgbClr val="000000"/>
                          </a:solidFill>
                          <a:latin typeface="Arial Narrow" pitchFamily="34" charset="0"/>
                        </a:rPr>
                        <a:t>Comptroller General Report</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6600FF"/>
                          </a:solidFill>
                          <a:latin typeface="Arial Narrow" pitchFamily="34" charset="0"/>
                        </a:rPr>
                        <a:t>Not later than 1 March 2015 the Comptroller General shall submit a report containing a review of  </a:t>
                      </a:r>
                      <a:r>
                        <a:rPr lang="en-US" sz="900" b="0" i="0" u="none" strike="noStrike" dirty="0" smtClean="0">
                          <a:solidFill>
                            <a:srgbClr val="6600FF"/>
                          </a:solidFill>
                          <a:latin typeface="Arial Narrow" pitchFamily="34" charset="0"/>
                        </a:rPr>
                        <a:t>the analysis </a:t>
                      </a:r>
                      <a:r>
                        <a:rPr lang="en-US" sz="900" b="0" i="0" u="none" strike="noStrike" dirty="0">
                          <a:solidFill>
                            <a:srgbClr val="6600FF"/>
                          </a:solidFill>
                          <a:latin typeface="Arial Narrow" pitchFamily="34" charset="0"/>
                        </a:rPr>
                        <a:t>of any counter-proposal submitted by the CNGB by the Army or CAPE to determine force structure decisions.  The report shall include</a:t>
                      </a:r>
                      <a:r>
                        <a:rPr lang="en-US" sz="900" b="0" i="0" u="none" strike="noStrike" dirty="0" smtClean="0">
                          <a:solidFill>
                            <a:srgbClr val="6600FF"/>
                          </a:solidFill>
                          <a:latin typeface="Arial Narrow" pitchFamily="34" charset="0"/>
                        </a:rPr>
                        <a:t>:</a:t>
                      </a:r>
                    </a:p>
                    <a:p>
                      <a:pPr algn="l" fontAlgn="t">
                        <a:buFont typeface="Arial" pitchFamily="34" charset="0"/>
                        <a:buChar char="•"/>
                      </a:pPr>
                      <a:r>
                        <a:rPr lang="en-US" sz="900" b="0" i="0" u="none" strike="noStrike" dirty="0" smtClean="0">
                          <a:solidFill>
                            <a:srgbClr val="6600FF"/>
                          </a:solidFill>
                          <a:latin typeface="Arial Narrow" pitchFamily="34" charset="0"/>
                        </a:rPr>
                        <a:t>an </a:t>
                      </a:r>
                      <a:r>
                        <a:rPr lang="en-US" sz="900" b="0" i="0" u="none" strike="noStrike" dirty="0">
                          <a:solidFill>
                            <a:srgbClr val="6600FF"/>
                          </a:solidFill>
                          <a:latin typeface="Arial Narrow" pitchFamily="34" charset="0"/>
                        </a:rPr>
                        <a:t>assessment of the force </a:t>
                      </a:r>
                      <a:r>
                        <a:rPr lang="en-US" sz="900" b="0" i="0" u="none" strike="noStrike" dirty="0" smtClean="0">
                          <a:solidFill>
                            <a:srgbClr val="6600FF"/>
                          </a:solidFill>
                          <a:latin typeface="Arial Narrow" pitchFamily="34" charset="0"/>
                        </a:rPr>
                        <a:t>structure </a:t>
                      </a:r>
                      <a:r>
                        <a:rPr lang="en-US" sz="900" b="0" i="0" u="none" strike="noStrike" dirty="0">
                          <a:solidFill>
                            <a:srgbClr val="6600FF"/>
                          </a:solidFill>
                          <a:latin typeface="Arial Narrow" pitchFamily="34" charset="0"/>
                        </a:rPr>
                        <a:t>model used to conduct the </a:t>
                      </a:r>
                      <a:r>
                        <a:rPr lang="en-US" sz="900" b="0" i="0" u="none" strike="noStrike" dirty="0" smtClean="0">
                          <a:solidFill>
                            <a:srgbClr val="6600FF"/>
                          </a:solidFill>
                          <a:latin typeface="Arial Narrow" pitchFamily="34" charset="0"/>
                        </a:rPr>
                        <a:t>analysis </a:t>
                      </a:r>
                      <a:r>
                        <a:rPr lang="en-US" sz="900" b="0" i="0" u="none" strike="noStrike" dirty="0">
                          <a:solidFill>
                            <a:srgbClr val="6600FF"/>
                          </a:solidFill>
                          <a:latin typeface="Arial Narrow" pitchFamily="34" charset="0"/>
                        </a:rPr>
                        <a:t>and whether proper assumptions were </a:t>
                      </a:r>
                      <a:r>
                        <a:rPr lang="en-US" sz="900" b="0" i="0" u="none" strike="noStrike" dirty="0" smtClean="0">
                          <a:solidFill>
                            <a:srgbClr val="6600FF"/>
                          </a:solidFill>
                          <a:latin typeface="Arial Narrow" pitchFamily="34" charset="0"/>
                        </a:rPr>
                        <a:t>made;</a:t>
                      </a:r>
                    </a:p>
                    <a:p>
                      <a:pPr algn="l" fontAlgn="t">
                        <a:buFont typeface="Arial" pitchFamily="34" charset="0"/>
                        <a:buChar char="•"/>
                      </a:pPr>
                      <a:r>
                        <a:rPr lang="en-US" sz="900" b="0" i="0" u="none" strike="noStrike" dirty="0" smtClean="0">
                          <a:solidFill>
                            <a:srgbClr val="6600FF"/>
                          </a:solidFill>
                          <a:latin typeface="Arial Narrow" pitchFamily="34" charset="0"/>
                        </a:rPr>
                        <a:t>an </a:t>
                      </a:r>
                      <a:r>
                        <a:rPr lang="en-US" sz="900" b="0" i="0" u="none" strike="noStrike" dirty="0">
                          <a:solidFill>
                            <a:srgbClr val="6600FF"/>
                          </a:solidFill>
                          <a:latin typeface="Arial Narrow" pitchFamily="34" charset="0"/>
                        </a:rPr>
                        <a:t>assessment of the cost analysis models used to make the determinations regarding which Army aviation platforms should be retained and in  which component, including the projected costs and savings associated with the </a:t>
                      </a:r>
                      <a:r>
                        <a:rPr lang="en-US" sz="900" b="0" i="0" u="none" strike="noStrike" dirty="0" smtClean="0">
                          <a:solidFill>
                            <a:srgbClr val="6600FF"/>
                          </a:solidFill>
                          <a:latin typeface="Arial Narrow" pitchFamily="34" charset="0"/>
                        </a:rPr>
                        <a:t>determinations;</a:t>
                      </a:r>
                    </a:p>
                    <a:p>
                      <a:pPr algn="l" fontAlgn="t">
                        <a:buFont typeface="Arial" pitchFamily="34" charset="0"/>
                        <a:buChar char="•"/>
                      </a:pPr>
                      <a:r>
                        <a:rPr lang="en-US" sz="900" b="0" i="0" u="none" strike="noStrike" dirty="0" smtClean="0">
                          <a:solidFill>
                            <a:srgbClr val="6600FF"/>
                          </a:solidFill>
                          <a:latin typeface="Arial Narrow" pitchFamily="34" charset="0"/>
                        </a:rPr>
                        <a:t>comparison </a:t>
                      </a:r>
                      <a:r>
                        <a:rPr lang="en-US" sz="900" b="0" i="0" u="none" strike="noStrike" dirty="0">
                          <a:solidFill>
                            <a:srgbClr val="6600FF"/>
                          </a:solidFill>
                          <a:latin typeface="Arial Narrow" pitchFamily="34" charset="0"/>
                        </a:rPr>
                        <a:t>of the operational readiness rates for the past five years for the equipment platforms that comprise aviation brigades of the regular Army and the </a:t>
                      </a:r>
                      <a:r>
                        <a:rPr lang="en-US" sz="900" b="0" i="0" u="none" strike="noStrike" dirty="0" smtClean="0">
                          <a:solidFill>
                            <a:srgbClr val="6600FF"/>
                          </a:solidFill>
                          <a:latin typeface="Arial Narrow" pitchFamily="34" charset="0"/>
                        </a:rPr>
                        <a:t>ARNG;</a:t>
                      </a:r>
                    </a:p>
                    <a:p>
                      <a:pPr algn="l" fontAlgn="t">
                        <a:buFont typeface="Arial" pitchFamily="34" charset="0"/>
                        <a:buChar char="•"/>
                      </a:pPr>
                      <a:r>
                        <a:rPr lang="en-US" sz="900" b="0" i="0" u="none" strike="noStrike" dirty="0" smtClean="0">
                          <a:solidFill>
                            <a:srgbClr val="6600FF"/>
                          </a:solidFill>
                          <a:latin typeface="Arial Narrow" pitchFamily="34" charset="0"/>
                        </a:rPr>
                        <a:t>an </a:t>
                      </a:r>
                      <a:r>
                        <a:rPr lang="en-US" sz="900" b="0" i="0" u="none" strike="noStrike" dirty="0">
                          <a:solidFill>
                            <a:srgbClr val="6600FF"/>
                          </a:solidFill>
                          <a:latin typeface="Arial Narrow" pitchFamily="34" charset="0"/>
                        </a:rPr>
                        <a:t>assessment of the manning levels required for combat aviation brigades in the regular Army and the ARNG, including whether the resources to fund full-time support of military technicians was properly applied to fill the authorized positions in States with aviation brigades.</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latin typeface="Arial Narrow" pitchFamily="34" charset="0"/>
                        </a:rPr>
                        <a:t> </a:t>
                      </a:r>
                      <a:r>
                        <a:rPr lang="en-US" sz="900" kern="1200" dirty="0" smtClean="0">
                          <a:solidFill>
                            <a:srgbClr val="C00000"/>
                          </a:solidFill>
                          <a:latin typeface="Arial Narrow" pitchFamily="34" charset="0"/>
                          <a:ea typeface="+mn-ea"/>
                          <a:cs typeface="+mn-cs"/>
                        </a:rPr>
                        <a:t>The committee directs the Comptroller General of the United States to submit a report to the congressional defense committees on a comprehensive review of the Department of the Army’s data, analysis, </a:t>
                      </a:r>
                      <a:r>
                        <a:rPr lang="en-US" sz="900" kern="1200" dirty="0" err="1" smtClean="0">
                          <a:solidFill>
                            <a:srgbClr val="C00000"/>
                          </a:solidFill>
                          <a:latin typeface="Arial Narrow" pitchFamily="34" charset="0"/>
                          <a:ea typeface="+mn-ea"/>
                          <a:cs typeface="+mn-cs"/>
                        </a:rPr>
                        <a:t>decisionmaking</a:t>
                      </a:r>
                      <a:r>
                        <a:rPr lang="en-US" sz="900" kern="1200" dirty="0" smtClean="0">
                          <a:solidFill>
                            <a:srgbClr val="C00000"/>
                          </a:solidFill>
                          <a:latin typeface="Arial Narrow" pitchFamily="34" charset="0"/>
                          <a:ea typeface="+mn-ea"/>
                          <a:cs typeface="+mn-cs"/>
                        </a:rPr>
                        <a:t> processes, and plans for structuring, readying, and managing the forces of the Army, including the regular Army, the Army National Guard, and the Army Reserve. The required report will include a description and assessment of the manner in which the Department of the Army determines the size and force mixtures of the components of the Army in order to fulfill the national security missions of the Army, including any data on cost, readiness, effectiveness, and other factors available and used by the Department in making that determination. The Comptroller General shall provide an interim briefing not later than March 1, 2015, and a final report on March 1, 2016.</a:t>
                      </a:r>
                    </a:p>
                    <a:p>
                      <a:pPr algn="l" fontAlgn="t"/>
                      <a:endParaRPr lang="en-US" sz="900" b="0" i="0" u="none" strike="noStrike" dirty="0">
                        <a:solidFill>
                          <a:srgbClr val="000000"/>
                        </a:solidFill>
                        <a:latin typeface="Arial Narrow" pitchFamily="34" charset="0"/>
                      </a:endParaRP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0" y="8839200"/>
            <a:ext cx="6858000" cy="276999"/>
          </a:xfrm>
          <a:prstGeom prst="rect">
            <a:avLst/>
          </a:prstGeom>
          <a:noFill/>
        </p:spPr>
        <p:txBody>
          <a:bodyPr wrap="square" rtlCol="0">
            <a:spAutoFit/>
          </a:bodyPr>
          <a:lstStyle/>
          <a:p>
            <a:r>
              <a:rPr lang="en-US" sz="1200" dirty="0" smtClean="0">
                <a:latin typeface="Arial Narrow" pitchFamily="34" charset="0"/>
              </a:rPr>
              <a:t>Same Language	</a:t>
            </a:r>
            <a:r>
              <a:rPr lang="en-US" sz="1200" dirty="0" smtClean="0">
                <a:solidFill>
                  <a:srgbClr val="6600FF"/>
                </a:solidFill>
                <a:latin typeface="Arial Narrow" pitchFamily="34" charset="0"/>
              </a:rPr>
              <a:t>                                  House Only</a:t>
            </a:r>
            <a:r>
              <a:rPr lang="en-US" sz="1200" dirty="0" smtClean="0">
                <a:latin typeface="Arial Narrow" pitchFamily="34" charset="0"/>
              </a:rPr>
              <a:t>		              </a:t>
            </a:r>
            <a:r>
              <a:rPr lang="en-US" sz="1200" dirty="0" smtClean="0">
                <a:solidFill>
                  <a:srgbClr val="C00000"/>
                </a:solidFill>
                <a:latin typeface="Arial Narrow" pitchFamily="34" charset="0"/>
              </a:rPr>
              <a:t>Senate Only</a:t>
            </a:r>
            <a:endParaRPr lang="en-US" sz="1200" dirty="0">
              <a:solidFill>
                <a:srgbClr val="C00000"/>
              </a:solidFill>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838200"/>
          <a:ext cx="6096000" cy="7348160"/>
        </p:xfrm>
        <a:graphic>
          <a:graphicData uri="http://schemas.openxmlformats.org/drawingml/2006/table">
            <a:tbl>
              <a:tblPr/>
              <a:tblGrid>
                <a:gridCol w="1275906"/>
                <a:gridCol w="2410047"/>
                <a:gridCol w="2410047"/>
              </a:tblGrid>
              <a:tr h="152400">
                <a:tc>
                  <a:txBody>
                    <a:bodyPr/>
                    <a:lstStyle/>
                    <a:p>
                      <a:pPr algn="ctr" fontAlgn="t"/>
                      <a:r>
                        <a:rPr lang="en-US" sz="1000" b="1" i="0" u="none" strike="noStrike" dirty="0">
                          <a:solidFill>
                            <a:srgbClr val="000000"/>
                          </a:solidFill>
                          <a:latin typeface="Arial Narrow" pitchFamily="34" charset="0"/>
                        </a:rPr>
                        <a:t>Topic</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latin typeface="Arial Narrow" pitchFamily="34" charset="0"/>
                        </a:rPr>
                        <a:t>House </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latin typeface="Arial Narrow" pitchFamily="34" charset="0"/>
                        </a:rPr>
                        <a:t>Senate</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4388">
                <a:tc>
                  <a:txBody>
                    <a:bodyPr/>
                    <a:lstStyle/>
                    <a:p>
                      <a:pPr algn="l" fontAlgn="t"/>
                      <a:r>
                        <a:rPr lang="en-US" sz="800" b="0" i="0" u="none" strike="noStrike" dirty="0">
                          <a:solidFill>
                            <a:srgbClr val="000000"/>
                          </a:solidFill>
                          <a:latin typeface="Arial Narrow" pitchFamily="34" charset="0"/>
                        </a:rPr>
                        <a:t>Commission</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latin typeface="Arial Narrow" pitchFamily="34" charset="0"/>
                        </a:rPr>
                        <a:t>There shall be a Commission that shall undertake a comprehensive study of the structure of the Army, and policy assumptions related to the size and force mixture of the Army, to: </a:t>
                      </a:r>
                      <a:endParaRPr lang="en-US" sz="800" b="0" i="0" u="none" strike="noStrike" dirty="0" smtClean="0">
                        <a:solidFill>
                          <a:srgbClr val="000000"/>
                        </a:solidFill>
                        <a:latin typeface="Arial Narrow" pitchFamily="34" charset="0"/>
                      </a:endParaRPr>
                    </a:p>
                    <a:p>
                      <a:pPr algn="l" fontAlgn="t">
                        <a:buFont typeface="Arial" pitchFamily="34" charset="0"/>
                        <a:buChar char="•"/>
                      </a:pPr>
                      <a:r>
                        <a:rPr lang="en-US" sz="800" b="0" i="0" u="none" strike="noStrike" dirty="0" smtClean="0">
                          <a:solidFill>
                            <a:srgbClr val="6600FF"/>
                          </a:solidFill>
                          <a:latin typeface="Arial Narrow" pitchFamily="34" charset="0"/>
                        </a:rPr>
                        <a:t>determine </a:t>
                      </a:r>
                      <a:r>
                        <a:rPr lang="en-US" sz="800" b="0" i="0" u="none" strike="noStrike" dirty="0">
                          <a:solidFill>
                            <a:srgbClr val="6600FF"/>
                          </a:solidFill>
                          <a:latin typeface="Arial Narrow" pitchFamily="34" charset="0"/>
                        </a:rPr>
                        <a:t>the proper </a:t>
                      </a:r>
                      <a:r>
                        <a:rPr lang="en-US" sz="800" b="0" i="0" u="none" strike="noStrike" dirty="0">
                          <a:solidFill>
                            <a:srgbClr val="000000"/>
                          </a:solidFill>
                          <a:latin typeface="Arial Narrow" pitchFamily="34" charset="0"/>
                        </a:rPr>
                        <a:t>size and </a:t>
                      </a:r>
                      <a:r>
                        <a:rPr lang="en-US" sz="800" b="0" i="0" u="none" strike="noStrike" dirty="0" smtClean="0">
                          <a:solidFill>
                            <a:srgbClr val="000000"/>
                          </a:solidFill>
                          <a:latin typeface="Arial Narrow" pitchFamily="34" charset="0"/>
                        </a:rPr>
                        <a:t>force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mixture </a:t>
                      </a:r>
                      <a:r>
                        <a:rPr lang="en-US" sz="800" b="0" i="0" u="none" strike="noStrike" dirty="0">
                          <a:solidFill>
                            <a:srgbClr val="000000"/>
                          </a:solidFill>
                          <a:latin typeface="Arial Narrow" pitchFamily="34" charset="0"/>
                        </a:rPr>
                        <a:t>of the regular component of the </a:t>
                      </a:r>
                      <a:r>
                        <a:rPr lang="en-US" sz="800" b="0" i="0" u="none" strike="noStrike" dirty="0" smtClean="0">
                          <a:solidFill>
                            <a:srgbClr val="000000"/>
                          </a:solidFill>
                          <a:latin typeface="Arial Narrow" pitchFamily="34" charset="0"/>
                        </a:rPr>
                        <a:t>Army</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and </a:t>
                      </a:r>
                      <a:r>
                        <a:rPr lang="en-US" sz="800" b="0" i="0" u="none" strike="noStrike" dirty="0">
                          <a:solidFill>
                            <a:srgbClr val="000000"/>
                          </a:solidFill>
                          <a:latin typeface="Arial Narrow" pitchFamily="34" charset="0"/>
                        </a:rPr>
                        <a:t>the reserve components of the Army, </a:t>
                      </a:r>
                      <a:r>
                        <a:rPr lang="en-US" sz="800" b="0" i="0" u="none" strike="noStrike" dirty="0" smtClean="0">
                          <a:solidFill>
                            <a:srgbClr val="000000"/>
                          </a:solidFill>
                          <a:latin typeface="Arial Narrow" pitchFamily="34" charset="0"/>
                        </a:rPr>
                        <a:t>and</a:t>
                      </a:r>
                      <a:endParaRPr lang="en-US" sz="800" b="0" i="0" u="none" strike="noStrike" baseline="0" dirty="0" smtClean="0">
                        <a:solidFill>
                          <a:srgbClr val="000000"/>
                        </a:solidFill>
                        <a:latin typeface="Arial Narrow" pitchFamily="34" charset="0"/>
                      </a:endParaRPr>
                    </a:p>
                    <a:p>
                      <a:pPr algn="l" fontAlgn="t">
                        <a:buFont typeface="Arial" pitchFamily="34" charset="0"/>
                        <a:buChar char="•"/>
                      </a:pPr>
                      <a:r>
                        <a:rPr lang="en-US" sz="800" b="0" i="0" u="none" strike="noStrike" dirty="0" smtClean="0">
                          <a:solidFill>
                            <a:srgbClr val="000000"/>
                          </a:solidFill>
                          <a:latin typeface="Arial Narrow" pitchFamily="34" charset="0"/>
                        </a:rPr>
                        <a:t>make </a:t>
                      </a:r>
                      <a:r>
                        <a:rPr lang="en-US" sz="800" b="0" i="0" u="none" strike="noStrike" dirty="0">
                          <a:solidFill>
                            <a:srgbClr val="000000"/>
                          </a:solidFill>
                          <a:latin typeface="Arial Narrow" pitchFamily="34" charset="0"/>
                        </a:rPr>
                        <a:t>recommendations </a:t>
                      </a:r>
                      <a:r>
                        <a:rPr lang="en-US" sz="800" b="0" i="0" u="none" strike="noStrike" dirty="0">
                          <a:solidFill>
                            <a:srgbClr val="6600FF"/>
                          </a:solidFill>
                          <a:latin typeface="Arial Narrow" pitchFamily="34" charset="0"/>
                        </a:rPr>
                        <a:t>on how </a:t>
                      </a:r>
                      <a:r>
                        <a:rPr lang="en-US" sz="800" b="0" i="0" u="none" strike="noStrike" dirty="0" smtClean="0">
                          <a:solidFill>
                            <a:srgbClr val="6600FF"/>
                          </a:solidFill>
                          <a:latin typeface="Arial Narrow" pitchFamily="34" charset="0"/>
                        </a:rPr>
                        <a:t>the</a:t>
                      </a:r>
                      <a:r>
                        <a:rPr lang="en-US" sz="800" b="0" i="0" u="none" strike="noStrike" baseline="0" dirty="0" smtClean="0">
                          <a:solidFill>
                            <a:srgbClr val="6600FF"/>
                          </a:solidFill>
                          <a:latin typeface="Arial Narrow" pitchFamily="34" charset="0"/>
                        </a:rPr>
                        <a:t> </a:t>
                      </a:r>
                      <a:r>
                        <a:rPr lang="en-US" sz="800" b="0" i="0" u="none" strike="noStrike" dirty="0" smtClean="0">
                          <a:solidFill>
                            <a:srgbClr val="6600FF"/>
                          </a:solidFill>
                          <a:latin typeface="Arial Narrow" pitchFamily="34" charset="0"/>
                        </a:rPr>
                        <a:t>structure </a:t>
                      </a:r>
                      <a:r>
                        <a:rPr lang="en-US" sz="800" b="0" i="0" u="none" strike="noStrike" dirty="0">
                          <a:solidFill>
                            <a:srgbClr val="6600FF"/>
                          </a:solidFill>
                          <a:latin typeface="Arial Narrow" pitchFamily="34" charset="0"/>
                        </a:rPr>
                        <a:t>should be modified to best</a:t>
                      </a:r>
                      <a:r>
                        <a:rPr lang="en-US" sz="800" b="0" i="0" u="none" strike="noStrike" dirty="0">
                          <a:solidFill>
                            <a:srgbClr val="000000"/>
                          </a:solidFill>
                          <a:latin typeface="Arial Narrow" pitchFamily="34" charset="0"/>
                        </a:rPr>
                        <a:t> fulfill </a:t>
                      </a:r>
                      <a:r>
                        <a:rPr lang="en-US" sz="800" b="0" i="0" u="none" strike="noStrike" dirty="0" smtClean="0">
                          <a:solidFill>
                            <a:srgbClr val="000000"/>
                          </a:solidFill>
                          <a:latin typeface="Arial Narrow" pitchFamily="34" charset="0"/>
                        </a:rPr>
                        <a:t>current </a:t>
                      </a:r>
                      <a:r>
                        <a:rPr lang="en-US" sz="800" b="0" i="0" u="none" strike="noStrike" dirty="0">
                          <a:solidFill>
                            <a:srgbClr val="000000"/>
                          </a:solidFill>
                          <a:latin typeface="Arial Narrow" pitchFamily="34" charset="0"/>
                        </a:rPr>
                        <a:t>and anticipated mission requirements </a:t>
                      </a:r>
                      <a:r>
                        <a:rPr lang="en-US" sz="800" b="0" i="0" u="none" strike="noStrike" dirty="0" smtClean="0">
                          <a:solidFill>
                            <a:srgbClr val="000000"/>
                          </a:solidFill>
                          <a:latin typeface="Arial Narrow" pitchFamily="34" charset="0"/>
                        </a:rPr>
                        <a:t>for</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the </a:t>
                      </a:r>
                      <a:r>
                        <a:rPr lang="en-US" sz="800" b="0" i="0" u="none" strike="noStrike" dirty="0">
                          <a:solidFill>
                            <a:srgbClr val="000000"/>
                          </a:solidFill>
                          <a:latin typeface="Arial Narrow" pitchFamily="34" charset="0"/>
                        </a:rPr>
                        <a:t>Army in a manner consistent with </a:t>
                      </a:r>
                      <a:r>
                        <a:rPr lang="en-US" sz="800" b="0" i="0" u="none" strike="noStrike" dirty="0" smtClean="0">
                          <a:solidFill>
                            <a:srgbClr val="000000"/>
                          </a:solidFill>
                          <a:latin typeface="Arial Narrow" pitchFamily="34" charset="0"/>
                        </a:rPr>
                        <a:t>available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resources </a:t>
                      </a:r>
                      <a:r>
                        <a:rPr lang="en-US" sz="800" b="0" i="0" u="none" strike="noStrike" dirty="0">
                          <a:solidFill>
                            <a:srgbClr val="000000"/>
                          </a:solidFill>
                          <a:latin typeface="Arial Narrow" pitchFamily="34" charset="0"/>
                        </a:rPr>
                        <a:t>and anticipated future resources.</a:t>
                      </a:r>
                      <a:br>
                        <a:rPr lang="en-US" sz="800" b="0" i="0" u="none" strike="noStrike" dirty="0">
                          <a:solidFill>
                            <a:srgbClr val="000000"/>
                          </a:solidFill>
                          <a:latin typeface="Arial Narrow" pitchFamily="34" charset="0"/>
                        </a:rPr>
                      </a:br>
                      <a:r>
                        <a:rPr lang="en-US" sz="800" b="0" i="0" u="none" strike="noStrike" dirty="0" smtClean="0">
                          <a:solidFill>
                            <a:srgbClr val="000000"/>
                          </a:solidFill>
                          <a:latin typeface="Arial Narrow" pitchFamily="34" charset="0"/>
                        </a:rPr>
                        <a:t>CONSIDERATIONS</a:t>
                      </a:r>
                      <a:r>
                        <a:rPr lang="en-US" sz="800" b="0" i="0" u="none" strike="noStrike" dirty="0">
                          <a:solidFill>
                            <a:srgbClr val="000000"/>
                          </a:solidFill>
                          <a:latin typeface="Arial Narrow" pitchFamily="34" charset="0"/>
                        </a:rPr>
                        <a:t>.—In undertaking </a:t>
                      </a:r>
                      <a:r>
                        <a:rPr lang="en-US" sz="800" b="0" i="0" u="none" strike="noStrike" dirty="0" smtClean="0">
                          <a:solidFill>
                            <a:srgbClr val="000000"/>
                          </a:solidFill>
                          <a:latin typeface="Arial Narrow" pitchFamily="34" charset="0"/>
                        </a:rPr>
                        <a:t>the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study the Commission</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shall </a:t>
                      </a:r>
                      <a:r>
                        <a:rPr lang="en-US" sz="800" b="0" i="0" u="none" strike="noStrike" dirty="0">
                          <a:solidFill>
                            <a:srgbClr val="000000"/>
                          </a:solidFill>
                          <a:latin typeface="Arial Narrow" pitchFamily="34" charset="0"/>
                        </a:rPr>
                        <a:t>give particular consideration to the </a:t>
                      </a:r>
                      <a:r>
                        <a:rPr lang="en-US" sz="800" b="0" i="0" u="none" strike="noStrike" dirty="0" smtClean="0">
                          <a:solidFill>
                            <a:srgbClr val="000000"/>
                          </a:solidFill>
                          <a:latin typeface="Arial Narrow" pitchFamily="34" charset="0"/>
                        </a:rPr>
                        <a:t>following:</a:t>
                      </a:r>
                    </a:p>
                    <a:p>
                      <a:pPr algn="l" fontAlgn="t">
                        <a:buFont typeface="Arial" pitchFamily="34" charset="0"/>
                        <a:buChar char="•"/>
                      </a:pPr>
                      <a:r>
                        <a:rPr lang="en-US" sz="800" b="0" i="0" u="none" strike="noStrike" dirty="0" smtClean="0">
                          <a:solidFill>
                            <a:srgbClr val="000000"/>
                          </a:solidFill>
                          <a:latin typeface="Arial Narrow" pitchFamily="34" charset="0"/>
                        </a:rPr>
                        <a:t>An </a:t>
                      </a:r>
                      <a:r>
                        <a:rPr lang="en-US" sz="800" b="0" i="0" u="none" strike="noStrike" dirty="0">
                          <a:solidFill>
                            <a:srgbClr val="000000"/>
                          </a:solidFill>
                          <a:latin typeface="Arial Narrow" pitchFamily="34" charset="0"/>
                        </a:rPr>
                        <a:t>evaluation and identification of </a:t>
                      </a:r>
                      <a:r>
                        <a:rPr lang="en-US" sz="800" b="0" i="0" u="none" strike="noStrike" dirty="0" smtClean="0">
                          <a:solidFill>
                            <a:srgbClr val="000000"/>
                          </a:solidFill>
                          <a:latin typeface="Arial Narrow" pitchFamily="34" charset="0"/>
                        </a:rPr>
                        <a:t>a</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structure </a:t>
                      </a:r>
                      <a:r>
                        <a:rPr lang="en-US" sz="800" b="0" i="0" u="none" strike="noStrike" dirty="0">
                          <a:solidFill>
                            <a:srgbClr val="000000"/>
                          </a:solidFill>
                          <a:latin typeface="Arial Narrow" pitchFamily="34" charset="0"/>
                        </a:rPr>
                        <a:t>for the Army </a:t>
                      </a:r>
                      <a:r>
                        <a:rPr lang="en-US" sz="800" b="0" i="0" u="none" strike="noStrike" dirty="0" smtClean="0">
                          <a:solidFill>
                            <a:srgbClr val="000000"/>
                          </a:solidFill>
                          <a:latin typeface="Arial Narrow" pitchFamily="34" charset="0"/>
                        </a:rPr>
                        <a:t>that:</a:t>
                      </a:r>
                    </a:p>
                    <a:p>
                      <a:pPr marL="228600" indent="-228600" algn="l" fontAlgn="t">
                        <a:buFont typeface="+mj-lt"/>
                        <a:buAutoNum type="arabicPeriod"/>
                      </a:pPr>
                      <a:r>
                        <a:rPr lang="en-US" sz="800" b="0" i="0" u="none" strike="noStrike" dirty="0" smtClean="0">
                          <a:solidFill>
                            <a:srgbClr val="000000"/>
                          </a:solidFill>
                          <a:latin typeface="Arial Narrow" pitchFamily="34" charset="0"/>
                        </a:rPr>
                        <a:t>has </a:t>
                      </a:r>
                      <a:r>
                        <a:rPr lang="en-US" sz="800" b="0" i="0" u="none" strike="noStrike" dirty="0">
                          <a:solidFill>
                            <a:srgbClr val="000000"/>
                          </a:solidFill>
                          <a:latin typeface="Arial Narrow" pitchFamily="34" charset="0"/>
                        </a:rPr>
                        <a:t>the depth and scalability </a:t>
                      </a:r>
                      <a:r>
                        <a:rPr lang="en-US" sz="800" b="0" i="0" u="none" strike="noStrike" dirty="0" smtClean="0">
                          <a:solidFill>
                            <a:srgbClr val="000000"/>
                          </a:solidFill>
                          <a:latin typeface="Arial Narrow" pitchFamily="34" charset="0"/>
                        </a:rPr>
                        <a:t>to</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meet </a:t>
                      </a:r>
                      <a:r>
                        <a:rPr lang="en-US" sz="800" b="0" i="0" u="none" strike="noStrike" dirty="0">
                          <a:solidFill>
                            <a:srgbClr val="000000"/>
                          </a:solidFill>
                          <a:latin typeface="Arial Narrow" pitchFamily="34" charset="0"/>
                        </a:rPr>
                        <a:t>current and anticipated </a:t>
                      </a:r>
                      <a:r>
                        <a:rPr lang="en-US" sz="800" b="0" i="0" u="none" strike="noStrike" dirty="0" smtClean="0">
                          <a:solidFill>
                            <a:srgbClr val="000000"/>
                          </a:solidFill>
                          <a:latin typeface="Arial Narrow" pitchFamily="34" charset="0"/>
                        </a:rPr>
                        <a:t>requirements</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of </a:t>
                      </a:r>
                      <a:r>
                        <a:rPr lang="en-US" sz="800" b="0" i="0" u="none" strike="noStrike" dirty="0">
                          <a:solidFill>
                            <a:srgbClr val="000000"/>
                          </a:solidFill>
                          <a:latin typeface="Arial Narrow" pitchFamily="34" charset="0"/>
                        </a:rPr>
                        <a:t>the combatant </a:t>
                      </a:r>
                      <a:r>
                        <a:rPr lang="en-US" sz="800" b="0" i="0" u="none" strike="noStrike" dirty="0" smtClean="0">
                          <a:solidFill>
                            <a:srgbClr val="000000"/>
                          </a:solidFill>
                          <a:latin typeface="Arial Narrow" pitchFamily="34" charset="0"/>
                        </a:rPr>
                        <a:t>commands;</a:t>
                      </a:r>
                    </a:p>
                    <a:p>
                      <a:pPr marL="228600" indent="-228600" algn="l" fontAlgn="t">
                        <a:buFont typeface="+mj-lt"/>
                        <a:buAutoNum type="arabicPeriod"/>
                      </a:pPr>
                      <a:r>
                        <a:rPr lang="en-US" sz="800" b="0" i="0" u="none" strike="noStrike" dirty="0" smtClean="0">
                          <a:solidFill>
                            <a:srgbClr val="000000"/>
                          </a:solidFill>
                          <a:latin typeface="Arial Narrow" pitchFamily="34" charset="0"/>
                        </a:rPr>
                        <a:t>achieves </a:t>
                      </a:r>
                      <a:r>
                        <a:rPr lang="en-US" sz="800" b="0" i="0" u="none" strike="noStrike" dirty="0">
                          <a:solidFill>
                            <a:srgbClr val="000000"/>
                          </a:solidFill>
                          <a:latin typeface="Arial Narrow" pitchFamily="34" charset="0"/>
                        </a:rPr>
                        <a:t>a cost-efficiency </a:t>
                      </a:r>
                      <a:r>
                        <a:rPr lang="en-US" sz="800" b="0" i="0" u="none" strike="noStrike" dirty="0" smtClean="0">
                          <a:solidFill>
                            <a:srgbClr val="000000"/>
                          </a:solidFill>
                          <a:latin typeface="Arial Narrow" pitchFamily="34" charset="0"/>
                        </a:rPr>
                        <a:t>balance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between </a:t>
                      </a:r>
                      <a:r>
                        <a:rPr lang="en-US" sz="800" b="0" i="0" u="none" strike="noStrike" dirty="0">
                          <a:solidFill>
                            <a:srgbClr val="000000"/>
                          </a:solidFill>
                          <a:latin typeface="Arial Narrow" pitchFamily="34" charset="0"/>
                        </a:rPr>
                        <a:t>the regular and reserve </a:t>
                      </a:r>
                      <a:r>
                        <a:rPr lang="en-US" sz="800" b="0" i="0" u="none" strike="noStrike" dirty="0" smtClean="0">
                          <a:solidFill>
                            <a:srgbClr val="000000"/>
                          </a:solidFill>
                          <a:latin typeface="Arial Narrow" pitchFamily="34" charset="0"/>
                        </a:rPr>
                        <a:t>components </a:t>
                      </a:r>
                      <a:r>
                        <a:rPr lang="en-US" sz="800" b="0" i="0" u="none" strike="noStrike" dirty="0">
                          <a:solidFill>
                            <a:srgbClr val="000000"/>
                          </a:solidFill>
                          <a:latin typeface="Arial Narrow" pitchFamily="34" charset="0"/>
                        </a:rPr>
                        <a:t>of the Army, taking advantage of </a:t>
                      </a:r>
                      <a:r>
                        <a:rPr lang="en-US" sz="800" b="0" i="0" u="none" strike="noStrike" dirty="0" smtClean="0">
                          <a:solidFill>
                            <a:srgbClr val="000000"/>
                          </a:solidFill>
                          <a:latin typeface="Arial Narrow" pitchFamily="34" charset="0"/>
                        </a:rPr>
                        <a:t>the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unique </a:t>
                      </a:r>
                      <a:r>
                        <a:rPr lang="en-US" sz="800" b="0" i="0" u="none" strike="noStrike" dirty="0">
                          <a:solidFill>
                            <a:srgbClr val="000000"/>
                          </a:solidFill>
                          <a:latin typeface="Arial Narrow" pitchFamily="34" charset="0"/>
                        </a:rPr>
                        <a:t>strengths and capabilities of </a:t>
                      </a:r>
                      <a:r>
                        <a:rPr lang="en-US" sz="800" b="0" i="0" u="none" strike="noStrike" dirty="0" smtClean="0">
                          <a:solidFill>
                            <a:srgbClr val="000000"/>
                          </a:solidFill>
                          <a:latin typeface="Arial Narrow" pitchFamily="34" charset="0"/>
                        </a:rPr>
                        <a:t>each</a:t>
                      </a:r>
                      <a:r>
                        <a:rPr lang="en-US" sz="800" b="0" i="0" u="none" strike="noStrike" dirty="0" smtClean="0">
                          <a:solidFill>
                            <a:srgbClr val="6600FF"/>
                          </a:solidFill>
                          <a:latin typeface="Arial Narrow" pitchFamily="34" charset="0"/>
                        </a:rPr>
                        <a:t>,</a:t>
                      </a:r>
                      <a:r>
                        <a:rPr lang="en-US" sz="800" b="0" i="0" u="none" strike="noStrike" baseline="0" dirty="0" smtClean="0">
                          <a:solidFill>
                            <a:srgbClr val="6600FF"/>
                          </a:solidFill>
                          <a:latin typeface="Arial Narrow" pitchFamily="34" charset="0"/>
                        </a:rPr>
                        <a:t> </a:t>
                      </a:r>
                      <a:r>
                        <a:rPr lang="en-US" sz="800" b="0" i="0" u="none" strike="noStrike" dirty="0" smtClean="0">
                          <a:solidFill>
                            <a:srgbClr val="6600FF"/>
                          </a:solidFill>
                          <a:latin typeface="Arial Narrow" pitchFamily="34" charset="0"/>
                        </a:rPr>
                        <a:t>with </a:t>
                      </a:r>
                      <a:r>
                        <a:rPr lang="en-US" sz="800" b="0" i="0" u="none" strike="noStrike" dirty="0">
                          <a:solidFill>
                            <a:srgbClr val="6600FF"/>
                          </a:solidFill>
                          <a:latin typeface="Arial Narrow" pitchFamily="34" charset="0"/>
                        </a:rPr>
                        <a:t>a particular focus</a:t>
                      </a:r>
                      <a:r>
                        <a:rPr lang="en-US" sz="800" b="0" i="0" u="none" strike="noStrike" dirty="0">
                          <a:solidFill>
                            <a:srgbClr val="000000"/>
                          </a:solidFill>
                          <a:latin typeface="Arial Narrow" pitchFamily="34" charset="0"/>
                        </a:rPr>
                        <a:t> </a:t>
                      </a:r>
                      <a:r>
                        <a:rPr lang="en-US" sz="800" b="0" i="0" u="none" strike="noStrike" dirty="0">
                          <a:solidFill>
                            <a:srgbClr val="6600FF"/>
                          </a:solidFill>
                          <a:latin typeface="Arial Narrow" pitchFamily="34" charset="0"/>
                        </a:rPr>
                        <a:t>on</a:t>
                      </a:r>
                      <a:r>
                        <a:rPr lang="en-US" sz="800" b="0" i="0" u="none" strike="noStrike" dirty="0">
                          <a:solidFill>
                            <a:srgbClr val="000000"/>
                          </a:solidFill>
                          <a:latin typeface="Arial Narrow" pitchFamily="34" charset="0"/>
                        </a:rPr>
                        <a:t> fully </a:t>
                      </a:r>
                      <a:r>
                        <a:rPr lang="en-US" sz="800" b="0" i="0" u="none" strike="noStrike" dirty="0" smtClean="0">
                          <a:solidFill>
                            <a:srgbClr val="000000"/>
                          </a:solidFill>
                          <a:latin typeface="Arial Narrow" pitchFamily="34" charset="0"/>
                        </a:rPr>
                        <a:t>burdened</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and </a:t>
                      </a:r>
                      <a:r>
                        <a:rPr lang="en-US" sz="800" b="0" i="0" u="none" strike="noStrike" dirty="0">
                          <a:solidFill>
                            <a:srgbClr val="000000"/>
                          </a:solidFill>
                          <a:latin typeface="Arial Narrow" pitchFamily="34" charset="0"/>
                        </a:rPr>
                        <a:t>lifecycle </a:t>
                      </a:r>
                      <a:r>
                        <a:rPr lang="en-US" sz="800" b="0" i="0" u="none" strike="noStrike" dirty="0">
                          <a:solidFill>
                            <a:srgbClr val="6600FF"/>
                          </a:solidFill>
                          <a:latin typeface="Arial Narrow" pitchFamily="34" charset="0"/>
                        </a:rPr>
                        <a:t>cost of Army </a:t>
                      </a:r>
                      <a:r>
                        <a:rPr lang="en-US" sz="800" b="0" i="0" u="none" strike="noStrike" dirty="0" smtClean="0">
                          <a:solidFill>
                            <a:srgbClr val="6600FF"/>
                          </a:solidFill>
                          <a:latin typeface="Arial Narrow" pitchFamily="34" charset="0"/>
                        </a:rPr>
                        <a:t>personnel;</a:t>
                      </a:r>
                    </a:p>
                    <a:p>
                      <a:pPr marL="228600" indent="-228600" algn="l" fontAlgn="t">
                        <a:buFont typeface="+mj-lt"/>
                        <a:buAutoNum type="arabicPeriod"/>
                      </a:pPr>
                      <a:r>
                        <a:rPr lang="en-US" sz="800" b="0" i="0" u="none" strike="noStrike" dirty="0" smtClean="0">
                          <a:solidFill>
                            <a:srgbClr val="000000"/>
                          </a:solidFill>
                          <a:latin typeface="Arial Narrow" pitchFamily="34" charset="0"/>
                        </a:rPr>
                        <a:t>ensures </a:t>
                      </a:r>
                      <a:r>
                        <a:rPr lang="en-US" sz="800" b="0" i="0" u="none" strike="noStrike" dirty="0">
                          <a:solidFill>
                            <a:srgbClr val="000000"/>
                          </a:solidFill>
                          <a:latin typeface="Arial Narrow" pitchFamily="34" charset="0"/>
                        </a:rPr>
                        <a:t>that the regular and </a:t>
                      </a:r>
                      <a:r>
                        <a:rPr lang="en-US" sz="800" b="0" i="0" u="none" strike="noStrike" dirty="0" smtClean="0">
                          <a:solidFill>
                            <a:srgbClr val="000000"/>
                          </a:solidFill>
                          <a:latin typeface="Arial Narrow" pitchFamily="34" charset="0"/>
                        </a:rPr>
                        <a:t>reserve </a:t>
                      </a:r>
                      <a:r>
                        <a:rPr lang="en-US" sz="800" b="0" i="0" u="none" strike="noStrike" dirty="0">
                          <a:solidFill>
                            <a:srgbClr val="000000"/>
                          </a:solidFill>
                          <a:latin typeface="Arial Narrow" pitchFamily="34" charset="0"/>
                        </a:rPr>
                        <a:t>components of the Army have the </a:t>
                      </a:r>
                      <a:r>
                        <a:rPr lang="en-US" sz="800" b="0" i="0" u="none" strike="noStrike" dirty="0" smtClean="0">
                          <a:solidFill>
                            <a:srgbClr val="000000"/>
                          </a:solidFill>
                          <a:latin typeface="Arial Narrow" pitchFamily="34" charset="0"/>
                        </a:rPr>
                        <a:t>capacity </a:t>
                      </a:r>
                      <a:r>
                        <a:rPr lang="en-US" sz="800" b="0" i="0" u="none" strike="noStrike" dirty="0">
                          <a:solidFill>
                            <a:srgbClr val="000000"/>
                          </a:solidFill>
                          <a:latin typeface="Arial Narrow" pitchFamily="34" charset="0"/>
                        </a:rPr>
                        <a:t>needed to support current and </a:t>
                      </a:r>
                      <a:r>
                        <a:rPr lang="en-US" sz="800" b="0" i="0" u="none" strike="noStrike" dirty="0" smtClean="0">
                          <a:solidFill>
                            <a:srgbClr val="000000"/>
                          </a:solidFill>
                          <a:latin typeface="Arial Narrow" pitchFamily="34" charset="0"/>
                        </a:rPr>
                        <a:t>anticipated </a:t>
                      </a:r>
                      <a:r>
                        <a:rPr lang="en-US" sz="800" b="0" i="0" u="none" strike="noStrike" dirty="0">
                          <a:solidFill>
                            <a:srgbClr val="000000"/>
                          </a:solidFill>
                          <a:latin typeface="Arial Narrow" pitchFamily="34" charset="0"/>
                        </a:rPr>
                        <a:t>homeland defense and </a:t>
                      </a:r>
                      <a:r>
                        <a:rPr lang="en-US" sz="800" b="0" i="0" u="none" strike="noStrike" dirty="0" smtClean="0">
                          <a:solidFill>
                            <a:srgbClr val="000000"/>
                          </a:solidFill>
                          <a:latin typeface="Arial Narrow" pitchFamily="34" charset="0"/>
                        </a:rPr>
                        <a:t>disaster</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assistance </a:t>
                      </a:r>
                      <a:r>
                        <a:rPr lang="en-US" sz="800" b="0" i="0" u="none" strike="noStrike" dirty="0">
                          <a:solidFill>
                            <a:srgbClr val="000000"/>
                          </a:solidFill>
                          <a:latin typeface="Arial Narrow" pitchFamily="34" charset="0"/>
                        </a:rPr>
                        <a:t>missions in the United </a:t>
                      </a:r>
                      <a:r>
                        <a:rPr lang="en-US" sz="800" b="0" i="0" u="none" strike="noStrike" dirty="0" smtClean="0">
                          <a:solidFill>
                            <a:srgbClr val="000000"/>
                          </a:solidFill>
                          <a:latin typeface="Arial Narrow" pitchFamily="34" charset="0"/>
                        </a:rPr>
                        <a:t>States;</a:t>
                      </a:r>
                    </a:p>
                    <a:p>
                      <a:pPr marL="228600" indent="-228600" algn="l" fontAlgn="t">
                        <a:buFont typeface="+mj-lt"/>
                        <a:buAutoNum type="arabicPeriod"/>
                      </a:pPr>
                      <a:r>
                        <a:rPr lang="en-US" sz="800" b="0" i="0" u="none" strike="noStrike" dirty="0" smtClean="0">
                          <a:solidFill>
                            <a:srgbClr val="000000"/>
                          </a:solidFill>
                          <a:latin typeface="Arial Narrow" pitchFamily="34" charset="0"/>
                        </a:rPr>
                        <a:t>provides </a:t>
                      </a:r>
                      <a:r>
                        <a:rPr lang="en-US" sz="800" b="0" i="0" u="none" strike="noStrike" dirty="0">
                          <a:solidFill>
                            <a:srgbClr val="000000"/>
                          </a:solidFill>
                          <a:latin typeface="Arial Narrow" pitchFamily="34" charset="0"/>
                        </a:rPr>
                        <a:t>for sufficient numbers </a:t>
                      </a:r>
                      <a:r>
                        <a:rPr lang="en-US" sz="800" b="0" i="0" u="none" strike="noStrike" dirty="0" smtClean="0">
                          <a:solidFill>
                            <a:srgbClr val="000000"/>
                          </a:solidFill>
                          <a:latin typeface="Arial Narrow" pitchFamily="34" charset="0"/>
                        </a:rPr>
                        <a:t>of</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regular </a:t>
                      </a:r>
                      <a:r>
                        <a:rPr lang="en-US" sz="800" b="0" i="0" u="none" strike="noStrike" dirty="0">
                          <a:solidFill>
                            <a:srgbClr val="000000"/>
                          </a:solidFill>
                          <a:latin typeface="Arial Narrow" pitchFamily="34" charset="0"/>
                        </a:rPr>
                        <a:t>members of the Army to provide </a:t>
                      </a:r>
                      <a:r>
                        <a:rPr lang="en-US" sz="800" b="0" i="0" u="none" strike="noStrike" dirty="0" smtClean="0">
                          <a:solidFill>
                            <a:srgbClr val="000000"/>
                          </a:solidFill>
                          <a:latin typeface="Arial Narrow" pitchFamily="34" charset="0"/>
                        </a:rPr>
                        <a:t>a</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base </a:t>
                      </a:r>
                      <a:r>
                        <a:rPr lang="en-US" sz="800" b="0" i="0" u="none" strike="noStrike" dirty="0">
                          <a:solidFill>
                            <a:srgbClr val="000000"/>
                          </a:solidFill>
                          <a:latin typeface="Arial Narrow" pitchFamily="34" charset="0"/>
                        </a:rPr>
                        <a:t>of trained personnel from which </a:t>
                      </a:r>
                      <a:r>
                        <a:rPr lang="en-US" sz="800" b="0" i="0" u="none" strike="noStrike" dirty="0" smtClean="0">
                          <a:solidFill>
                            <a:srgbClr val="000000"/>
                          </a:solidFill>
                          <a:latin typeface="Arial Narrow" pitchFamily="34" charset="0"/>
                        </a:rPr>
                        <a:t>the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personnel </a:t>
                      </a:r>
                      <a:r>
                        <a:rPr lang="en-US" sz="800" b="0" i="0" u="none" strike="noStrike" dirty="0">
                          <a:solidFill>
                            <a:srgbClr val="000000"/>
                          </a:solidFill>
                          <a:latin typeface="Arial Narrow" pitchFamily="34" charset="0"/>
                        </a:rPr>
                        <a:t>of the reserve components of </a:t>
                      </a:r>
                      <a:r>
                        <a:rPr lang="en-US" sz="800" b="0" i="0" u="none" strike="noStrike" dirty="0" smtClean="0">
                          <a:solidFill>
                            <a:srgbClr val="000000"/>
                          </a:solidFill>
                          <a:latin typeface="Arial Narrow" pitchFamily="34" charset="0"/>
                        </a:rPr>
                        <a:t>the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Army </a:t>
                      </a:r>
                      <a:r>
                        <a:rPr lang="en-US" sz="800" b="0" i="0" u="none" strike="noStrike" dirty="0">
                          <a:solidFill>
                            <a:srgbClr val="000000"/>
                          </a:solidFill>
                          <a:latin typeface="Arial Narrow" pitchFamily="34" charset="0"/>
                        </a:rPr>
                        <a:t>could be </a:t>
                      </a:r>
                      <a:r>
                        <a:rPr lang="en-US" sz="800" b="0" i="0" u="none" strike="noStrike" dirty="0" smtClean="0">
                          <a:solidFill>
                            <a:srgbClr val="000000"/>
                          </a:solidFill>
                          <a:latin typeface="Arial Narrow" pitchFamily="34" charset="0"/>
                        </a:rPr>
                        <a:t>recruited;</a:t>
                      </a:r>
                    </a:p>
                    <a:p>
                      <a:pPr marL="228600" indent="-228600" algn="l" fontAlgn="t">
                        <a:buFont typeface="+mj-lt"/>
                        <a:buAutoNum type="arabicPeriod"/>
                      </a:pPr>
                      <a:r>
                        <a:rPr lang="en-US" sz="800" b="0" i="0" u="none" strike="noStrike" dirty="0" smtClean="0">
                          <a:solidFill>
                            <a:srgbClr val="000000"/>
                          </a:solidFill>
                          <a:latin typeface="Arial Narrow" pitchFamily="34" charset="0"/>
                        </a:rPr>
                        <a:t>maximizes </a:t>
                      </a:r>
                      <a:r>
                        <a:rPr lang="en-US" sz="800" b="0" i="0" u="none" strike="noStrike" dirty="0">
                          <a:solidFill>
                            <a:srgbClr val="000000"/>
                          </a:solidFill>
                          <a:latin typeface="Arial Narrow" pitchFamily="34" charset="0"/>
                        </a:rPr>
                        <a:t>and appropriately </a:t>
                      </a:r>
                      <a:r>
                        <a:rPr lang="en-US" sz="800" b="0" i="0" u="none" strike="noStrike" dirty="0" smtClean="0">
                          <a:solidFill>
                            <a:srgbClr val="000000"/>
                          </a:solidFill>
                          <a:latin typeface="Arial Narrow" pitchFamily="34" charset="0"/>
                        </a:rPr>
                        <a:t>balances </a:t>
                      </a:r>
                      <a:r>
                        <a:rPr lang="en-US" sz="800" b="0" i="0" u="none" strike="noStrike" dirty="0">
                          <a:solidFill>
                            <a:srgbClr val="000000"/>
                          </a:solidFill>
                          <a:latin typeface="Arial Narrow" pitchFamily="34" charset="0"/>
                        </a:rPr>
                        <a:t>affordability, efficiency, </a:t>
                      </a:r>
                      <a:r>
                        <a:rPr lang="en-US" sz="800" b="0" i="0" u="none" strike="noStrike" dirty="0" smtClean="0">
                          <a:solidFill>
                            <a:srgbClr val="000000"/>
                          </a:solidFill>
                          <a:latin typeface="Arial Narrow" pitchFamily="34" charset="0"/>
                        </a:rPr>
                        <a:t>effectiveness,</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capability</a:t>
                      </a:r>
                      <a:r>
                        <a:rPr lang="en-US" sz="800" b="0" i="0" u="none" strike="noStrike" dirty="0">
                          <a:solidFill>
                            <a:srgbClr val="000000"/>
                          </a:solidFill>
                          <a:latin typeface="Arial Narrow" pitchFamily="34" charset="0"/>
                        </a:rPr>
                        <a:t>, and </a:t>
                      </a:r>
                      <a:r>
                        <a:rPr lang="en-US" sz="800" b="0" i="0" u="none" strike="noStrike" dirty="0" smtClean="0">
                          <a:solidFill>
                            <a:srgbClr val="000000"/>
                          </a:solidFill>
                          <a:latin typeface="Arial Narrow" pitchFamily="34" charset="0"/>
                        </a:rPr>
                        <a:t>readiness.</a:t>
                      </a:r>
                    </a:p>
                    <a:p>
                      <a:pPr marL="57150" indent="-57150" algn="l" fontAlgn="t">
                        <a:buFont typeface="Arial" pitchFamily="34" charset="0"/>
                        <a:buChar char="•"/>
                      </a:pPr>
                      <a:r>
                        <a:rPr lang="en-US" sz="800" b="0" i="0" u="none" strike="noStrike" dirty="0" smtClean="0">
                          <a:solidFill>
                            <a:srgbClr val="000000"/>
                          </a:solidFill>
                          <a:latin typeface="Arial Narrow" pitchFamily="34" charset="0"/>
                        </a:rPr>
                        <a:t>An </a:t>
                      </a:r>
                      <a:r>
                        <a:rPr lang="en-US" sz="800" b="0" i="0" u="none" strike="noStrike" dirty="0">
                          <a:solidFill>
                            <a:srgbClr val="000000"/>
                          </a:solidFill>
                          <a:latin typeface="Arial Narrow" pitchFamily="34" charset="0"/>
                        </a:rPr>
                        <a:t>evaluation and identification </a:t>
                      </a:r>
                      <a:r>
                        <a:rPr lang="en-US" sz="800" b="0" i="0" u="none" strike="noStrike" dirty="0" smtClean="0">
                          <a:solidFill>
                            <a:srgbClr val="000000"/>
                          </a:solidFill>
                          <a:latin typeface="Arial Narrow" pitchFamily="34" charset="0"/>
                        </a:rPr>
                        <a:t>of</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force </a:t>
                      </a:r>
                      <a:r>
                        <a:rPr lang="en-US" sz="800" b="0" i="0" u="none" strike="noStrike" dirty="0">
                          <a:solidFill>
                            <a:srgbClr val="000000"/>
                          </a:solidFill>
                          <a:latin typeface="Arial Narrow" pitchFamily="34" charset="0"/>
                        </a:rPr>
                        <a:t>generation policies for the Army with </a:t>
                      </a:r>
                      <a:r>
                        <a:rPr lang="en-US" sz="800" b="0" i="0" u="none" strike="noStrike" dirty="0" smtClean="0">
                          <a:solidFill>
                            <a:srgbClr val="000000"/>
                          </a:solidFill>
                          <a:latin typeface="Arial Narrow" pitchFamily="34" charset="0"/>
                        </a:rPr>
                        <a:t>respect </a:t>
                      </a:r>
                      <a:r>
                        <a:rPr lang="en-US" sz="800" b="0" i="0" u="none" strike="noStrike" dirty="0">
                          <a:solidFill>
                            <a:srgbClr val="000000"/>
                          </a:solidFill>
                          <a:latin typeface="Arial Narrow" pitchFamily="34" charset="0"/>
                        </a:rPr>
                        <a:t>to size and force mixture in order to </a:t>
                      </a:r>
                      <a:r>
                        <a:rPr lang="en-US" sz="800" b="0" i="0" u="none" strike="noStrike" dirty="0" smtClean="0">
                          <a:solidFill>
                            <a:srgbClr val="000000"/>
                          </a:solidFill>
                          <a:latin typeface="Arial Narrow" pitchFamily="34" charset="0"/>
                        </a:rPr>
                        <a:t>best</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fulfill </a:t>
                      </a:r>
                      <a:r>
                        <a:rPr lang="en-US" sz="800" b="0" i="0" u="none" strike="noStrike" dirty="0">
                          <a:solidFill>
                            <a:srgbClr val="000000"/>
                          </a:solidFill>
                          <a:latin typeface="Arial Narrow" pitchFamily="34" charset="0"/>
                        </a:rPr>
                        <a:t>current and anticipated mission </a:t>
                      </a:r>
                      <a:r>
                        <a:rPr lang="en-US" sz="800" b="0" i="0" u="none" strike="noStrike" dirty="0" smtClean="0">
                          <a:solidFill>
                            <a:srgbClr val="000000"/>
                          </a:solidFill>
                          <a:latin typeface="Arial Narrow" pitchFamily="34" charset="0"/>
                        </a:rPr>
                        <a:t>requirements </a:t>
                      </a:r>
                      <a:r>
                        <a:rPr lang="en-US" sz="800" b="0" i="0" u="none" strike="noStrike" dirty="0">
                          <a:solidFill>
                            <a:srgbClr val="000000"/>
                          </a:solidFill>
                          <a:latin typeface="Arial Narrow" pitchFamily="34" charset="0"/>
                        </a:rPr>
                        <a:t>for the Army in a manner </a:t>
                      </a:r>
                      <a:r>
                        <a:rPr lang="en-US" sz="800" b="0" i="0" u="none" strike="noStrike" dirty="0" smtClean="0">
                          <a:solidFill>
                            <a:srgbClr val="000000"/>
                          </a:solidFill>
                          <a:latin typeface="Arial Narrow" pitchFamily="34" charset="0"/>
                        </a:rPr>
                        <a:t>consistent </a:t>
                      </a:r>
                      <a:r>
                        <a:rPr lang="en-US" sz="800" b="0" i="0" u="none" strike="noStrike" dirty="0">
                          <a:solidFill>
                            <a:srgbClr val="000000"/>
                          </a:solidFill>
                          <a:latin typeface="Arial Narrow" pitchFamily="34" charset="0"/>
                        </a:rPr>
                        <a:t>with available resources and anticipated </a:t>
                      </a:r>
                      <a:r>
                        <a:rPr lang="en-US" sz="800" b="0" i="0" u="none" strike="noStrike" dirty="0" smtClean="0">
                          <a:solidFill>
                            <a:srgbClr val="000000"/>
                          </a:solidFill>
                          <a:latin typeface="Arial Narrow" pitchFamily="34" charset="0"/>
                        </a:rPr>
                        <a:t>future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resources</a:t>
                      </a:r>
                      <a:r>
                        <a:rPr lang="en-US" sz="800" b="0" i="0" u="none" strike="noStrike" dirty="0">
                          <a:solidFill>
                            <a:srgbClr val="000000"/>
                          </a:solidFill>
                          <a:latin typeface="Arial Narrow" pitchFamily="34" charset="0"/>
                        </a:rPr>
                        <a:t>, including policies in </a:t>
                      </a:r>
                      <a:r>
                        <a:rPr lang="en-US" sz="800" b="0" i="0" u="none" strike="noStrike" dirty="0" smtClean="0">
                          <a:solidFill>
                            <a:srgbClr val="000000"/>
                          </a:solidFill>
                          <a:latin typeface="Arial Narrow" pitchFamily="34" charset="0"/>
                        </a:rPr>
                        <a:t>connection with—</a:t>
                      </a:r>
                    </a:p>
                    <a:p>
                      <a:pPr marL="228600" indent="-228600" algn="l" fontAlgn="t">
                        <a:buFont typeface="+mj-lt"/>
                        <a:buAutoNum type="arabicPeriod"/>
                      </a:pPr>
                      <a:r>
                        <a:rPr lang="en-US" sz="800" b="0" i="0" u="none" strike="noStrike" dirty="0" smtClean="0">
                          <a:solidFill>
                            <a:srgbClr val="000000"/>
                          </a:solidFill>
                          <a:latin typeface="Arial Narrow" pitchFamily="34" charset="0"/>
                        </a:rPr>
                        <a:t>readiness;</a:t>
                      </a:r>
                    </a:p>
                    <a:p>
                      <a:pPr marL="228600" indent="-228600" algn="l" fontAlgn="t">
                        <a:buFont typeface="+mj-lt"/>
                        <a:buAutoNum type="arabicPeriod"/>
                      </a:pPr>
                      <a:r>
                        <a:rPr lang="en-US" sz="800" b="0" i="0" u="none" strike="noStrike" dirty="0" smtClean="0">
                          <a:solidFill>
                            <a:srgbClr val="000000"/>
                          </a:solidFill>
                          <a:latin typeface="Arial Narrow" pitchFamily="34" charset="0"/>
                        </a:rPr>
                        <a:t>training;</a:t>
                      </a:r>
                    </a:p>
                    <a:p>
                      <a:pPr marL="228600" indent="-228600" algn="l" fontAlgn="t">
                        <a:buFont typeface="+mj-lt"/>
                        <a:buAutoNum type="arabicPeriod"/>
                      </a:pPr>
                      <a:r>
                        <a:rPr lang="en-US" sz="800" b="0" i="0" u="none" strike="noStrike" dirty="0" smtClean="0">
                          <a:solidFill>
                            <a:srgbClr val="000000"/>
                          </a:solidFill>
                          <a:latin typeface="Arial Narrow" pitchFamily="34" charset="0"/>
                        </a:rPr>
                        <a:t>equipment;</a:t>
                      </a:r>
                    </a:p>
                    <a:p>
                      <a:pPr marL="228600" indent="-228600" algn="l" fontAlgn="t">
                        <a:buFont typeface="+mj-lt"/>
                        <a:buAutoNum type="arabicPeriod"/>
                      </a:pPr>
                      <a:r>
                        <a:rPr lang="en-US" sz="800" b="0" i="0" u="none" strike="noStrike" dirty="0" smtClean="0">
                          <a:solidFill>
                            <a:srgbClr val="000000"/>
                          </a:solidFill>
                          <a:latin typeface="Arial Narrow" pitchFamily="34" charset="0"/>
                        </a:rPr>
                        <a:t>personnel</a:t>
                      </a:r>
                      <a:r>
                        <a:rPr lang="en-US" sz="800" b="0" i="0" u="none" strike="noStrike" dirty="0">
                          <a:solidFill>
                            <a:srgbClr val="000000"/>
                          </a:solidFill>
                          <a:latin typeface="Arial Narrow" pitchFamily="34" charset="0"/>
                        </a:rPr>
                        <a:t>; </a:t>
                      </a:r>
                      <a:r>
                        <a:rPr lang="en-US" sz="800" b="0" i="0" u="none" strike="noStrike" dirty="0" smtClean="0">
                          <a:solidFill>
                            <a:srgbClr val="000000"/>
                          </a:solidFill>
                          <a:latin typeface="Arial Narrow" pitchFamily="34" charset="0"/>
                        </a:rPr>
                        <a:t>and</a:t>
                      </a:r>
                    </a:p>
                    <a:p>
                      <a:pPr marL="228600" indent="-228600" algn="l" fontAlgn="t">
                        <a:buFont typeface="+mj-lt"/>
                        <a:buAutoNum type="arabicPeriod"/>
                      </a:pPr>
                      <a:r>
                        <a:rPr lang="en-US" sz="800" b="0" i="0" u="none" strike="noStrike" dirty="0" smtClean="0">
                          <a:solidFill>
                            <a:srgbClr val="000000"/>
                          </a:solidFill>
                          <a:latin typeface="Arial Narrow" pitchFamily="34" charset="0"/>
                        </a:rPr>
                        <a:t>maintenance </a:t>
                      </a:r>
                      <a:r>
                        <a:rPr lang="en-US" sz="800" b="0" i="0" u="none" strike="noStrike" dirty="0">
                          <a:solidFill>
                            <a:srgbClr val="000000"/>
                          </a:solidFill>
                          <a:latin typeface="Arial Narrow" pitchFamily="34" charset="0"/>
                        </a:rPr>
                        <a:t>of the reserve </a:t>
                      </a:r>
                      <a:r>
                        <a:rPr lang="en-US" sz="800" b="0" i="0" u="none" strike="noStrike" dirty="0" smtClean="0">
                          <a:solidFill>
                            <a:srgbClr val="000000"/>
                          </a:solidFill>
                          <a:latin typeface="Arial Narrow" pitchFamily="34" charset="0"/>
                        </a:rPr>
                        <a:t>components </a:t>
                      </a:r>
                      <a:r>
                        <a:rPr lang="en-US" sz="800" b="0" i="0" u="none" strike="noStrike" dirty="0">
                          <a:solidFill>
                            <a:srgbClr val="000000"/>
                          </a:solidFill>
                          <a:latin typeface="Arial Narrow" pitchFamily="34" charset="0"/>
                        </a:rPr>
                        <a:t>in an operational state in order </a:t>
                      </a:r>
                      <a:r>
                        <a:rPr lang="en-US" sz="800" b="0" i="0" u="none" strike="noStrike" dirty="0" smtClean="0">
                          <a:solidFill>
                            <a:srgbClr val="000000"/>
                          </a:solidFill>
                          <a:latin typeface="Arial Narrow" pitchFamily="34" charset="0"/>
                        </a:rPr>
                        <a:t>to</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maintain </a:t>
                      </a:r>
                      <a:r>
                        <a:rPr lang="en-US" sz="800" b="0" i="0" u="none" strike="noStrike" dirty="0">
                          <a:solidFill>
                            <a:srgbClr val="000000"/>
                          </a:solidFill>
                          <a:latin typeface="Arial Narrow" pitchFamily="34" charset="0"/>
                        </a:rPr>
                        <a:t>the level of expertise and </a:t>
                      </a:r>
                      <a:r>
                        <a:rPr lang="en-US" sz="800" b="0" i="0" u="none" strike="noStrike" dirty="0" smtClean="0">
                          <a:solidFill>
                            <a:srgbClr val="000000"/>
                          </a:solidFill>
                          <a:latin typeface="Arial Narrow" pitchFamily="34" charset="0"/>
                        </a:rPr>
                        <a:t>experience </a:t>
                      </a:r>
                      <a:r>
                        <a:rPr lang="en-US" sz="800" b="0" i="0" u="none" strike="noStrike" dirty="0">
                          <a:solidFill>
                            <a:srgbClr val="000000"/>
                          </a:solidFill>
                          <a:latin typeface="Arial Narrow" pitchFamily="34" charset="0"/>
                        </a:rPr>
                        <a:t>developed since September 11, 2001.</a:t>
                      </a: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Arial Narrow" pitchFamily="34" charset="0"/>
                        </a:rPr>
                        <a:t>There is established the National Commission on the Future of the Army</a:t>
                      </a:r>
                      <a:r>
                        <a:rPr lang="en-US" sz="800" b="0" i="0" u="none" strike="noStrike" baseline="0" dirty="0" smtClean="0">
                          <a:solidFill>
                            <a:srgbClr val="000000"/>
                          </a:solidFill>
                          <a:latin typeface="Arial Narrow" pitchFamily="34" charset="0"/>
                        </a:rPr>
                        <a:t> that </a:t>
                      </a:r>
                      <a:r>
                        <a:rPr lang="en-US" sz="800" b="0" i="0" u="none" strike="noStrike" dirty="0" smtClean="0">
                          <a:solidFill>
                            <a:srgbClr val="000000"/>
                          </a:solidFill>
                          <a:latin typeface="Arial Narrow" pitchFamily="34" charset="0"/>
                        </a:rPr>
                        <a:t>shall undertake a comprehensive study of the structure of the Army, and policy assumptions related to the size and force mixture of the Army, in order to: </a:t>
                      </a:r>
                    </a:p>
                    <a:p>
                      <a:pPr algn="l" fontAlgn="t">
                        <a:buFont typeface="Arial" pitchFamily="34" charset="0"/>
                        <a:buChar char="•"/>
                      </a:pPr>
                      <a:r>
                        <a:rPr lang="en-US" sz="800" b="0" i="0" u="none" strike="noStrike" dirty="0" smtClean="0">
                          <a:solidFill>
                            <a:srgbClr val="C00000"/>
                          </a:solidFill>
                          <a:latin typeface="Arial Narrow" pitchFamily="34" charset="0"/>
                        </a:rPr>
                        <a:t>make an assessment of the </a:t>
                      </a:r>
                      <a:r>
                        <a:rPr lang="en-US" sz="800" b="0" i="0" u="none" strike="noStrike" dirty="0" smtClean="0">
                          <a:solidFill>
                            <a:srgbClr val="000000"/>
                          </a:solidFill>
                          <a:latin typeface="Arial Narrow" pitchFamily="34" charset="0"/>
                        </a:rPr>
                        <a:t>size and force mixture of the active component of the Army and the reserve components of the Army;</a:t>
                      </a:r>
                      <a:r>
                        <a:rPr lang="en-US" sz="800" b="0" i="0" u="none" strike="noStrike" baseline="0" dirty="0" smtClean="0">
                          <a:solidFill>
                            <a:srgbClr val="000000"/>
                          </a:solidFill>
                          <a:latin typeface="Arial Narrow" pitchFamily="34" charset="0"/>
                        </a:rPr>
                        <a:t> and</a:t>
                      </a:r>
                    </a:p>
                    <a:p>
                      <a:pPr algn="l" fontAlgn="t">
                        <a:buFont typeface="Arial" pitchFamily="34" charset="0"/>
                        <a:buChar char="•"/>
                      </a:pPr>
                      <a:r>
                        <a:rPr lang="en-US" sz="800" b="0" i="0" u="none" strike="noStrike" dirty="0" smtClean="0">
                          <a:solidFill>
                            <a:srgbClr val="000000"/>
                          </a:solidFill>
                          <a:latin typeface="Arial Narrow" pitchFamily="34" charset="0"/>
                        </a:rPr>
                        <a:t>make recommendations </a:t>
                      </a:r>
                      <a:r>
                        <a:rPr lang="en-US" sz="800" b="0" i="0" u="none" strike="noStrike" dirty="0" smtClean="0">
                          <a:solidFill>
                            <a:srgbClr val="C00000"/>
                          </a:solidFill>
                          <a:latin typeface="Arial Narrow" pitchFamily="34" charset="0"/>
                        </a:rPr>
                        <a:t>on the modifications, if any, of the structure of the Army that are necessary to </a:t>
                      </a:r>
                      <a:r>
                        <a:rPr lang="en-US" sz="800" b="0" i="0" u="none" strike="noStrike" dirty="0" smtClean="0">
                          <a:solidFill>
                            <a:srgbClr val="000000"/>
                          </a:solidFill>
                          <a:latin typeface="Arial Narrow" pitchFamily="34" charset="0"/>
                        </a:rPr>
                        <a:t>fulfill current and anticipated mission requirements for the Army </a:t>
                      </a:r>
                      <a:r>
                        <a:rPr lang="en-US" sz="800" b="0" i="0" u="none" strike="noStrike" dirty="0" smtClean="0">
                          <a:solidFill>
                            <a:srgbClr val="C00000"/>
                          </a:solidFill>
                          <a:latin typeface="Arial Narrow" pitchFamily="34" charset="0"/>
                        </a:rPr>
                        <a:t>at acceptable levels of national risk and </a:t>
                      </a:r>
                      <a:r>
                        <a:rPr lang="en-US" sz="800" b="0" i="0" u="none" strike="noStrike" dirty="0" smtClean="0">
                          <a:solidFill>
                            <a:srgbClr val="000000"/>
                          </a:solidFill>
                          <a:latin typeface="Arial Narrow" pitchFamily="34" charset="0"/>
                        </a:rPr>
                        <a:t>in a manner consistent with available resources and</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anticipated future resources.</a:t>
                      </a:r>
                    </a:p>
                    <a:p>
                      <a:pPr algn="l" fontAlgn="t"/>
                      <a:r>
                        <a:rPr lang="en-US" sz="800" b="0" i="0" u="none" strike="noStrike" dirty="0" smtClean="0">
                          <a:solidFill>
                            <a:srgbClr val="000000"/>
                          </a:solidFill>
                          <a:latin typeface="Arial Narrow" pitchFamily="34" charset="0"/>
                        </a:rPr>
                        <a:t>CONSIDERATIONS.—In undertaking the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Commission</a:t>
                      </a:r>
                    </a:p>
                    <a:p>
                      <a:pPr algn="l" fontAlgn="t"/>
                      <a:r>
                        <a:rPr lang="en-US" sz="800" b="0" i="0" u="none" strike="noStrike" dirty="0" smtClean="0">
                          <a:solidFill>
                            <a:srgbClr val="000000"/>
                          </a:solidFill>
                          <a:latin typeface="Arial Narrow" pitchFamily="34" charset="0"/>
                        </a:rPr>
                        <a:t>shall give particular consideration to the following:</a:t>
                      </a:r>
                    </a:p>
                    <a:p>
                      <a:pPr algn="l" fontAlgn="t">
                        <a:buFont typeface="Arial" pitchFamily="34" charset="0"/>
                        <a:buChar char="•"/>
                      </a:pPr>
                      <a:r>
                        <a:rPr lang="en-US" sz="800" b="0" i="0" u="none" strike="noStrike" dirty="0" smtClean="0">
                          <a:solidFill>
                            <a:srgbClr val="000000"/>
                          </a:solidFill>
                          <a:latin typeface="Arial Narrow" pitchFamily="34" charset="0"/>
                        </a:rPr>
                        <a:t>An evaluation and identification of a</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structure for the Army that:</a:t>
                      </a:r>
                    </a:p>
                    <a:p>
                      <a:pPr marL="228600" indent="-228600" algn="l" fontAlgn="t">
                        <a:buFont typeface="+mj-lt"/>
                        <a:buAutoNum type="arabicPeriod"/>
                      </a:pPr>
                      <a:r>
                        <a:rPr lang="en-US" sz="800" b="0" i="0" u="none" strike="noStrike" dirty="0" smtClean="0">
                          <a:solidFill>
                            <a:srgbClr val="000000"/>
                          </a:solidFill>
                          <a:latin typeface="Arial Narrow" pitchFamily="34" charset="0"/>
                        </a:rPr>
                        <a:t>has the depth and scalability to</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meet current and anticipated requirements</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of the combatant commands;</a:t>
                      </a:r>
                    </a:p>
                    <a:p>
                      <a:pPr marL="228600" indent="-228600" algn="l" fontAlgn="t">
                        <a:buFont typeface="+mj-lt"/>
                        <a:buAutoNum type="arabicPeriod"/>
                      </a:pPr>
                      <a:r>
                        <a:rPr lang="en-US" sz="800" b="0" i="0" u="none" strike="noStrike" dirty="0" smtClean="0">
                          <a:solidFill>
                            <a:srgbClr val="000000"/>
                          </a:solidFill>
                          <a:latin typeface="Arial Narrow" pitchFamily="34" charset="0"/>
                        </a:rPr>
                        <a:t>achieves cost-efficiency between</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the regular and reserve components of the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 Army</a:t>
                      </a:r>
                      <a:r>
                        <a:rPr lang="en-US" sz="800" b="0" i="0" u="none" strike="noStrike" dirty="0" smtClean="0">
                          <a:solidFill>
                            <a:srgbClr val="C00000"/>
                          </a:solidFill>
                          <a:latin typeface="Arial Narrow" pitchFamily="34" charset="0"/>
                        </a:rPr>
                        <a:t>, manages military risk, </a:t>
                      </a:r>
                      <a:r>
                        <a:rPr lang="en-US" sz="800" b="0" i="0" u="none" strike="noStrike" dirty="0" smtClean="0">
                          <a:solidFill>
                            <a:srgbClr val="000000"/>
                          </a:solidFill>
                          <a:latin typeface="Arial Narrow" pitchFamily="34" charset="0"/>
                        </a:rPr>
                        <a:t>takes advantage of the strengths and capabilities of each, </a:t>
                      </a:r>
                      <a:r>
                        <a:rPr lang="en-US" sz="800" b="0" i="0" u="none" strike="noStrike" dirty="0" smtClean="0">
                          <a:solidFill>
                            <a:srgbClr val="C00000"/>
                          </a:solidFill>
                          <a:latin typeface="Arial Narrow" pitchFamily="34" charset="0"/>
                        </a:rPr>
                        <a:t>and considers</a:t>
                      </a:r>
                      <a:r>
                        <a:rPr lang="en-US" sz="800" b="0" i="0" u="none" strike="noStrike" dirty="0" smtClean="0">
                          <a:solidFill>
                            <a:srgbClr val="000000"/>
                          </a:solidFill>
                          <a:latin typeface="Arial Narrow" pitchFamily="34" charset="0"/>
                        </a:rPr>
                        <a:t> fully burdened lifecycle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costs;</a:t>
                      </a:r>
                    </a:p>
                    <a:p>
                      <a:pPr marL="228600" indent="-228600" algn="l" fontAlgn="t">
                        <a:buFont typeface="+mj-lt"/>
                        <a:buAutoNum type="arabicPeriod"/>
                      </a:pPr>
                      <a:r>
                        <a:rPr lang="en-US" sz="800" b="0" i="0" u="none" strike="noStrike" dirty="0" smtClean="0">
                          <a:solidFill>
                            <a:srgbClr val="000000"/>
                          </a:solidFill>
                          <a:latin typeface="Arial Narrow" pitchFamily="34" charset="0"/>
                        </a:rPr>
                        <a:t>ensures that the regular and reserve components of the Army have the capacity needed to support current and anticipated homeland defense and disaster assistance missions in the United States;</a:t>
                      </a:r>
                    </a:p>
                    <a:p>
                      <a:pPr marL="228600" indent="-228600" algn="l" fontAlgn="t">
                        <a:buFont typeface="+mj-lt"/>
                        <a:buAutoNum type="arabicPeriod"/>
                      </a:pPr>
                      <a:r>
                        <a:rPr lang="en-US" sz="800" b="0" i="0" u="none" strike="noStrike" dirty="0" smtClean="0">
                          <a:solidFill>
                            <a:srgbClr val="000000"/>
                          </a:solidFill>
                          <a:latin typeface="Arial Narrow" pitchFamily="34" charset="0"/>
                        </a:rPr>
                        <a:t> provides for sufficient numbers of</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regular members of the Army to provide a</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 base of trained personnel from which the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personnel of the reserve components of the Army could be recruited;</a:t>
                      </a:r>
                    </a:p>
                    <a:p>
                      <a:pPr marL="228600" indent="-228600" algn="l" fontAlgn="t">
                        <a:buFont typeface="+mj-lt"/>
                        <a:buAutoNum type="arabicPeriod"/>
                      </a:pPr>
                      <a:r>
                        <a:rPr lang="en-US" sz="800" b="0" i="0" u="none" strike="noStrike" dirty="0" smtClean="0">
                          <a:solidFill>
                            <a:srgbClr val="FF0000"/>
                          </a:solidFill>
                          <a:latin typeface="Arial Narrow" pitchFamily="34" charset="0"/>
                        </a:rPr>
                        <a:t>maintains a peacetime rotation</a:t>
                      </a:r>
                      <a:r>
                        <a:rPr lang="en-US" sz="800" b="0" i="0" u="none" strike="noStrike" baseline="0" dirty="0" smtClean="0">
                          <a:solidFill>
                            <a:srgbClr val="FF0000"/>
                          </a:solidFill>
                          <a:latin typeface="Arial Narrow" pitchFamily="34" charset="0"/>
                        </a:rPr>
                        <a:t> </a:t>
                      </a:r>
                      <a:r>
                        <a:rPr lang="en-US" sz="800" b="0" i="0" u="none" strike="noStrike" dirty="0" smtClean="0">
                          <a:solidFill>
                            <a:srgbClr val="FF0000"/>
                          </a:solidFill>
                          <a:latin typeface="Arial Narrow" pitchFamily="34" charset="0"/>
                        </a:rPr>
                        <a:t>force to avoid exceeding operational tempo</a:t>
                      </a:r>
                      <a:r>
                        <a:rPr lang="en-US" sz="800" b="0" i="0" u="none" strike="noStrike" baseline="0" dirty="0" smtClean="0">
                          <a:solidFill>
                            <a:srgbClr val="FF0000"/>
                          </a:solidFill>
                          <a:latin typeface="Arial Narrow" pitchFamily="34" charset="0"/>
                        </a:rPr>
                        <a:t> </a:t>
                      </a:r>
                      <a:r>
                        <a:rPr lang="en-US" sz="800" b="0" i="0" u="none" strike="noStrike" dirty="0" smtClean="0">
                          <a:solidFill>
                            <a:srgbClr val="FF0000"/>
                          </a:solidFill>
                          <a:latin typeface="Arial Narrow" pitchFamily="34" charset="0"/>
                        </a:rPr>
                        <a:t>goals of 1:2 for active members of the</a:t>
                      </a:r>
                      <a:r>
                        <a:rPr lang="en-US" sz="800" b="0" i="0" u="none" strike="noStrike" baseline="0" dirty="0" smtClean="0">
                          <a:solidFill>
                            <a:srgbClr val="FF0000"/>
                          </a:solidFill>
                          <a:latin typeface="Arial Narrow" pitchFamily="34" charset="0"/>
                        </a:rPr>
                        <a:t> </a:t>
                      </a:r>
                      <a:r>
                        <a:rPr lang="en-US" sz="800" b="0" i="0" u="none" strike="noStrike" dirty="0" smtClean="0">
                          <a:solidFill>
                            <a:srgbClr val="FF0000"/>
                          </a:solidFill>
                          <a:latin typeface="Arial Narrow" pitchFamily="34" charset="0"/>
                        </a:rPr>
                        <a:t>Army and 1:5 for members of the reserve</a:t>
                      </a:r>
                      <a:r>
                        <a:rPr lang="en-US" sz="800" b="0" i="0" u="none" strike="noStrike" baseline="0" dirty="0" smtClean="0">
                          <a:solidFill>
                            <a:srgbClr val="FF0000"/>
                          </a:solidFill>
                          <a:latin typeface="Arial Narrow" pitchFamily="34" charset="0"/>
                        </a:rPr>
                        <a:t> </a:t>
                      </a:r>
                      <a:r>
                        <a:rPr lang="en-US" sz="800" b="0" i="0" u="none" strike="noStrike" dirty="0" smtClean="0">
                          <a:solidFill>
                            <a:srgbClr val="FF0000"/>
                          </a:solidFill>
                          <a:latin typeface="Arial Narrow" pitchFamily="34" charset="0"/>
                        </a:rPr>
                        <a:t>components of the Army; and</a:t>
                      </a:r>
                    </a:p>
                    <a:p>
                      <a:pPr marL="228600" indent="-228600" algn="l" fontAlgn="t">
                        <a:buFont typeface="+mj-lt"/>
                        <a:buAutoNum type="arabicPeriod"/>
                      </a:pPr>
                      <a:r>
                        <a:rPr lang="en-US" sz="800" b="0" i="0" u="none" strike="noStrike" dirty="0" smtClean="0">
                          <a:solidFill>
                            <a:srgbClr val="000000"/>
                          </a:solidFill>
                          <a:latin typeface="Arial Narrow" pitchFamily="34" charset="0"/>
                        </a:rPr>
                        <a:t>maximizes and appropriately balances affordability, efficiency, effectiveness, capability, and readiness.</a:t>
                      </a:r>
                    </a:p>
                    <a:p>
                      <a:pPr algn="l" fontAlgn="t">
                        <a:buFont typeface="Arial" pitchFamily="34" charset="0"/>
                        <a:buChar char="•"/>
                      </a:pPr>
                      <a:r>
                        <a:rPr lang="en-US" sz="800" b="0" i="0" u="none" strike="noStrike" dirty="0" smtClean="0">
                          <a:solidFill>
                            <a:srgbClr val="000000"/>
                          </a:solidFill>
                          <a:latin typeface="Arial Narrow" pitchFamily="34" charset="0"/>
                        </a:rPr>
                        <a:t>An evaluation and identification of</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force generation policies for the Army with respect to size and force mixture in order to best</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fulfill current and anticipated mission requirements for the Army in a manner consistent</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with available resources and anticipated future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resources, including policies in connection with—</a:t>
                      </a:r>
                    </a:p>
                    <a:p>
                      <a:pPr marL="228600" indent="-228600" algn="l" fontAlgn="t">
                        <a:buFont typeface="+mj-lt"/>
                        <a:buAutoNum type="arabicPeriod"/>
                      </a:pPr>
                      <a:r>
                        <a:rPr lang="en-US" sz="800" b="0" i="0" u="none" strike="noStrike" dirty="0" smtClean="0">
                          <a:solidFill>
                            <a:srgbClr val="000000"/>
                          </a:solidFill>
                          <a:latin typeface="Arial Narrow" pitchFamily="34" charset="0"/>
                        </a:rPr>
                        <a:t>readiness;</a:t>
                      </a:r>
                    </a:p>
                    <a:p>
                      <a:pPr marL="228600" indent="-228600" algn="l" fontAlgn="t">
                        <a:buFont typeface="+mj-lt"/>
                        <a:buAutoNum type="arabicPeriod"/>
                      </a:pPr>
                      <a:r>
                        <a:rPr lang="en-US" sz="800" b="0" i="0" u="none" strike="noStrike" dirty="0" smtClean="0">
                          <a:solidFill>
                            <a:srgbClr val="000000"/>
                          </a:solidFill>
                          <a:latin typeface="Arial Narrow" pitchFamily="34" charset="0"/>
                        </a:rPr>
                        <a:t>training;</a:t>
                      </a:r>
                    </a:p>
                    <a:p>
                      <a:pPr marL="228600" indent="-228600" algn="l" fontAlgn="t">
                        <a:buFont typeface="+mj-lt"/>
                        <a:buAutoNum type="arabicPeriod"/>
                      </a:pPr>
                      <a:r>
                        <a:rPr lang="en-US" sz="800" b="0" i="0" u="none" strike="noStrike" dirty="0" smtClean="0">
                          <a:solidFill>
                            <a:srgbClr val="000000"/>
                          </a:solidFill>
                          <a:latin typeface="Arial Narrow" pitchFamily="34" charset="0"/>
                        </a:rPr>
                        <a:t>equipment;</a:t>
                      </a:r>
                    </a:p>
                    <a:p>
                      <a:pPr marL="228600" indent="-228600" algn="l" fontAlgn="t">
                        <a:buFont typeface="+mj-lt"/>
                        <a:buAutoNum type="arabicPeriod"/>
                      </a:pPr>
                      <a:r>
                        <a:rPr lang="en-US" sz="800" b="0" i="0" u="none" strike="noStrike" dirty="0" smtClean="0">
                          <a:solidFill>
                            <a:srgbClr val="000000"/>
                          </a:solidFill>
                          <a:latin typeface="Arial Narrow" pitchFamily="34" charset="0"/>
                        </a:rPr>
                        <a:t>personnel; and</a:t>
                      </a:r>
                    </a:p>
                    <a:p>
                      <a:pPr marL="228600" indent="-228600" algn="l" fontAlgn="t">
                        <a:buFont typeface="+mj-lt"/>
                        <a:buAutoNum type="arabicPeriod"/>
                      </a:pPr>
                      <a:r>
                        <a:rPr lang="en-US" sz="800" b="0" i="0" u="none" strike="noStrike" dirty="0" smtClean="0">
                          <a:solidFill>
                            <a:srgbClr val="000000"/>
                          </a:solidFill>
                          <a:latin typeface="Arial Narrow" pitchFamily="34" charset="0"/>
                        </a:rPr>
                        <a:t>maintenance of the reserve components as an operational reserve in order to</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maintain as much as possible the level of expertise and experience developed since</a:t>
                      </a:r>
                      <a:r>
                        <a:rPr lang="en-US" sz="800" b="0" i="0" u="none" strike="noStrike" baseline="0" dirty="0" smtClean="0">
                          <a:solidFill>
                            <a:srgbClr val="000000"/>
                          </a:solidFill>
                          <a:latin typeface="Arial Narrow" pitchFamily="34" charset="0"/>
                        </a:rPr>
                        <a:t> </a:t>
                      </a:r>
                      <a:r>
                        <a:rPr lang="en-US" sz="800" b="0" i="0" u="none" strike="noStrike" dirty="0" smtClean="0">
                          <a:solidFill>
                            <a:srgbClr val="000000"/>
                          </a:solidFill>
                          <a:latin typeface="Arial Narrow" pitchFamily="34" charset="0"/>
                        </a:rPr>
                        <a:t>September 11, 2001.</a:t>
                      </a:r>
                    </a:p>
                    <a:p>
                      <a:pPr algn="l" fontAlgn="t">
                        <a:buFont typeface="Arial" pitchFamily="34" charset="0"/>
                        <a:buChar char="•"/>
                      </a:pPr>
                      <a:r>
                        <a:rPr lang="en-US" sz="800" b="0" i="0" u="none" strike="noStrike" dirty="0" smtClean="0">
                          <a:solidFill>
                            <a:srgbClr val="C00000"/>
                          </a:solidFill>
                          <a:latin typeface="Arial Narrow" pitchFamily="34" charset="0"/>
                        </a:rPr>
                        <a:t>An identification and evaluation of the</a:t>
                      </a:r>
                      <a:r>
                        <a:rPr lang="en-US" sz="800" b="0" i="0" u="none" strike="noStrike" baseline="0" dirty="0" smtClean="0">
                          <a:solidFill>
                            <a:srgbClr val="C00000"/>
                          </a:solidFill>
                          <a:latin typeface="Arial Narrow" pitchFamily="34" charset="0"/>
                        </a:rPr>
                        <a:t> </a:t>
                      </a:r>
                      <a:r>
                        <a:rPr lang="en-US" sz="800" b="0" i="0" u="none" strike="noStrike" dirty="0" smtClean="0">
                          <a:solidFill>
                            <a:srgbClr val="C00000"/>
                          </a:solidFill>
                          <a:latin typeface="Arial Narrow" pitchFamily="34" charset="0"/>
                        </a:rPr>
                        <a:t>distribution of responsibility and authority for</a:t>
                      </a:r>
                      <a:r>
                        <a:rPr lang="en-US" sz="800" b="0" i="0" u="none" strike="noStrike" baseline="0" dirty="0" smtClean="0">
                          <a:solidFill>
                            <a:srgbClr val="C00000"/>
                          </a:solidFill>
                          <a:latin typeface="Arial Narrow" pitchFamily="34" charset="0"/>
                        </a:rPr>
                        <a:t> </a:t>
                      </a:r>
                      <a:r>
                        <a:rPr lang="en-US" sz="800" b="0" i="0" u="none" strike="noStrike" dirty="0" smtClean="0">
                          <a:solidFill>
                            <a:srgbClr val="C00000"/>
                          </a:solidFill>
                          <a:latin typeface="Arial Narrow" pitchFamily="34" charset="0"/>
                        </a:rPr>
                        <a:t>the allocation of Army National Guard personnel and force structure to the States and</a:t>
                      </a:r>
                      <a:r>
                        <a:rPr lang="en-US" sz="800" b="0" i="0" u="none" strike="noStrike" baseline="0" dirty="0" smtClean="0">
                          <a:solidFill>
                            <a:srgbClr val="C00000"/>
                          </a:solidFill>
                          <a:latin typeface="Arial Narrow" pitchFamily="34" charset="0"/>
                        </a:rPr>
                        <a:t> </a:t>
                      </a:r>
                      <a:r>
                        <a:rPr lang="en-US" sz="800" b="0" i="0" u="none" strike="noStrike" dirty="0" smtClean="0">
                          <a:solidFill>
                            <a:srgbClr val="C00000"/>
                          </a:solidFill>
                          <a:latin typeface="Arial Narrow" pitchFamily="34" charset="0"/>
                        </a:rPr>
                        <a:t>territories.</a:t>
                      </a:r>
                    </a:p>
                    <a:p>
                      <a:pPr algn="l" fontAlgn="t">
                        <a:buFont typeface="Arial" pitchFamily="34" charset="0"/>
                        <a:buChar char="•"/>
                      </a:pPr>
                      <a:r>
                        <a:rPr lang="en-US" sz="800" b="0" i="0" u="none" strike="noStrike" dirty="0" smtClean="0">
                          <a:solidFill>
                            <a:srgbClr val="C00000"/>
                          </a:solidFill>
                          <a:latin typeface="Arial Narrow" pitchFamily="34" charset="0"/>
                        </a:rPr>
                        <a:t>An identification and evaluation of the</a:t>
                      </a:r>
                      <a:r>
                        <a:rPr lang="en-US" sz="800" b="0" i="0" u="none" strike="noStrike" baseline="0" dirty="0" smtClean="0">
                          <a:solidFill>
                            <a:srgbClr val="C00000"/>
                          </a:solidFill>
                          <a:latin typeface="Arial Narrow" pitchFamily="34" charset="0"/>
                        </a:rPr>
                        <a:t> </a:t>
                      </a:r>
                      <a:r>
                        <a:rPr lang="en-US" sz="800" b="0" i="0" u="none" strike="noStrike" dirty="0" smtClean="0">
                          <a:solidFill>
                            <a:srgbClr val="C00000"/>
                          </a:solidFill>
                          <a:latin typeface="Arial Narrow" pitchFamily="34" charset="0"/>
                        </a:rPr>
                        <a:t>strategic basis or rationale, analytical methods, and decision-making processes for the allocation</a:t>
                      </a:r>
                      <a:r>
                        <a:rPr lang="en-US" sz="800" b="0" i="0" u="none" strike="noStrike" baseline="0" dirty="0" smtClean="0">
                          <a:solidFill>
                            <a:srgbClr val="C00000"/>
                          </a:solidFill>
                          <a:latin typeface="Arial Narrow" pitchFamily="34" charset="0"/>
                        </a:rPr>
                        <a:t> </a:t>
                      </a:r>
                      <a:r>
                        <a:rPr lang="en-US" sz="800" b="0" i="0" u="none" strike="noStrike" dirty="0" smtClean="0">
                          <a:solidFill>
                            <a:srgbClr val="C00000"/>
                          </a:solidFill>
                          <a:latin typeface="Arial Narrow" pitchFamily="34" charset="0"/>
                        </a:rPr>
                        <a:t>of Army National Guard personnel and force</a:t>
                      </a:r>
                      <a:r>
                        <a:rPr lang="en-US" sz="800" b="0" i="0" u="none" strike="noStrike" baseline="0" dirty="0" smtClean="0">
                          <a:solidFill>
                            <a:srgbClr val="C00000"/>
                          </a:solidFill>
                          <a:latin typeface="Arial Narrow" pitchFamily="34" charset="0"/>
                        </a:rPr>
                        <a:t> </a:t>
                      </a:r>
                      <a:r>
                        <a:rPr lang="en-US" sz="800" b="0" i="0" u="none" strike="noStrike" dirty="0" smtClean="0">
                          <a:solidFill>
                            <a:srgbClr val="C00000"/>
                          </a:solidFill>
                          <a:latin typeface="Arial Narrow" pitchFamily="34" charset="0"/>
                        </a:rPr>
                        <a:t>structure to the States and territories.</a:t>
                      </a:r>
                    </a:p>
                    <a:p>
                      <a:pPr algn="l" fontAlgn="t">
                        <a:buFont typeface="Arial" pitchFamily="34" charset="0"/>
                        <a:buChar char="•"/>
                      </a:pPr>
                      <a:r>
                        <a:rPr lang="en-US" sz="800" kern="1200" baseline="0" dirty="0" smtClean="0">
                          <a:solidFill>
                            <a:srgbClr val="C00000"/>
                          </a:solidFill>
                          <a:latin typeface="Arial Narrow" pitchFamily="34" charset="0"/>
                          <a:ea typeface="+mn-ea"/>
                          <a:cs typeface="+mn-cs"/>
                        </a:rPr>
                        <a:t>STUDY ON TRANSFER OF CERTAIN AIRCRAFT.—</a:t>
                      </a:r>
                    </a:p>
                    <a:p>
                      <a:r>
                        <a:rPr lang="en-US" sz="800" kern="1200" baseline="0" dirty="0" smtClean="0">
                          <a:solidFill>
                            <a:srgbClr val="C00000"/>
                          </a:solidFill>
                          <a:latin typeface="Arial Narrow" pitchFamily="34" charset="0"/>
                          <a:ea typeface="+mn-ea"/>
                          <a:cs typeface="+mn-cs"/>
                        </a:rPr>
                        <a:t>The Commission shall also conduct a study of a transfer of Army National Guard AH–64 Apache aircraft from the Army National Guard to the regular Army.</a:t>
                      </a:r>
                      <a:endParaRPr lang="en-US" sz="800" b="0" i="0" u="none" strike="noStrike" dirty="0">
                        <a:solidFill>
                          <a:srgbClr val="C00000"/>
                        </a:solidFill>
                        <a:latin typeface="Arial Narrow" pitchFamily="34" charset="0"/>
                      </a:endParaRPr>
                    </a:p>
                  </a:txBody>
                  <a:tcPr marL="1240" marR="1240" marT="12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0" y="8839200"/>
            <a:ext cx="6858000" cy="276999"/>
          </a:xfrm>
          <a:prstGeom prst="rect">
            <a:avLst/>
          </a:prstGeom>
          <a:noFill/>
        </p:spPr>
        <p:txBody>
          <a:bodyPr wrap="square" rtlCol="0">
            <a:spAutoFit/>
          </a:bodyPr>
          <a:lstStyle/>
          <a:p>
            <a:r>
              <a:rPr lang="en-US" sz="1200" dirty="0" smtClean="0">
                <a:latin typeface="Arial Narrow" pitchFamily="34" charset="0"/>
              </a:rPr>
              <a:t>Same Language	</a:t>
            </a:r>
            <a:r>
              <a:rPr lang="en-US" sz="1200" dirty="0" smtClean="0">
                <a:solidFill>
                  <a:srgbClr val="6600FF"/>
                </a:solidFill>
                <a:latin typeface="Arial Narrow" pitchFamily="34" charset="0"/>
              </a:rPr>
              <a:t>                                  House Only</a:t>
            </a:r>
            <a:r>
              <a:rPr lang="en-US" sz="1200" dirty="0" smtClean="0">
                <a:latin typeface="Arial Narrow" pitchFamily="34" charset="0"/>
              </a:rPr>
              <a:t>		              </a:t>
            </a:r>
            <a:r>
              <a:rPr lang="en-US" sz="1200" dirty="0" smtClean="0">
                <a:solidFill>
                  <a:srgbClr val="C00000"/>
                </a:solidFill>
                <a:latin typeface="Arial Narrow" pitchFamily="34" charset="0"/>
              </a:rPr>
              <a:t>Senate Only</a:t>
            </a:r>
            <a:endParaRPr lang="en-US" sz="1200" dirty="0">
              <a:solidFill>
                <a:srgbClr val="C00000"/>
              </a:solidFill>
              <a:latin typeface="Arial Narrow"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934</Words>
  <Application>Microsoft Office PowerPoint</Application>
  <PresentationFormat>On-screen Show (4:3)</PresentationFormat>
  <Paragraphs>59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Carl.Glad</dc:creator>
  <cp:lastModifiedBy>richard.d.wilson</cp:lastModifiedBy>
  <cp:revision>15</cp:revision>
  <dcterms:created xsi:type="dcterms:W3CDTF">2014-05-28T17:21:09Z</dcterms:created>
  <dcterms:modified xsi:type="dcterms:W3CDTF">2014-09-22T21:02:18Z</dcterms:modified>
</cp:coreProperties>
</file>