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64085-5EF8-49EA-9DB0-E57AD733DC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3D272-59B7-42E2-BF07-2CC45EB53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ARBs have deployed 14 units; AC ARBs have deployed 64 units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 # of deployments per unit has varied between 0-2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AC # of deployments has varied between 2-6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Unit size varies from company to battalion; deployment length has varies between 9-15 months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Company-Deployment months accounts for relative unit contribution and deployment length</a:t>
            </a:r>
          </a:p>
          <a:p>
            <a:pPr marL="230163" indent="-230163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2 x RC ARBs = 1 x AC ARB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…at 1:3 AC </a:t>
            </a:r>
            <a:r>
              <a:rPr lang="en-US" dirty="0" err="1" smtClean="0">
                <a:ea typeface="ＭＳ Ｐゴシック" pitchFamily="34" charset="-128"/>
              </a:rPr>
              <a:t>BOG:Dwell</a:t>
            </a:r>
            <a:r>
              <a:rPr lang="en-US" dirty="0" smtClean="0">
                <a:ea typeface="ＭＳ Ｐゴシック" pitchFamily="34" charset="-128"/>
              </a:rPr>
              <a:t> and 1:5 RC </a:t>
            </a:r>
            <a:r>
              <a:rPr lang="en-US" dirty="0" err="1" smtClean="0">
                <a:ea typeface="ＭＳ Ｐゴシック" pitchFamily="34" charset="-128"/>
              </a:rPr>
              <a:t>MOB:Dwell</a:t>
            </a:r>
            <a:r>
              <a:rPr lang="en-US" dirty="0" smtClean="0">
                <a:ea typeface="ＭＳ Ｐゴシック" pitchFamily="34" charset="-128"/>
              </a:rPr>
              <a:t> (9 months BOG)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</a:t>
            </a:r>
            <a:r>
              <a:rPr lang="en-US" i="1" dirty="0" smtClean="0">
                <a:ea typeface="ＭＳ Ｐゴシック" pitchFamily="34" charset="-128"/>
              </a:rPr>
              <a:t>never</a:t>
            </a:r>
            <a:r>
              <a:rPr lang="en-US" dirty="0" smtClean="0">
                <a:ea typeface="ＭＳ Ｐゴシック" pitchFamily="34" charset="-128"/>
              </a:rPr>
              <a:t> mobilize, 2 RC units cost more than 1 AC unit (yellow boxes) 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IF RC units are </a:t>
            </a:r>
            <a:r>
              <a:rPr lang="en-US" i="1" dirty="0" smtClean="0">
                <a:ea typeface="ＭＳ Ｐゴシック" pitchFamily="34" charset="-128"/>
              </a:rPr>
              <a:t>regularly</a:t>
            </a:r>
            <a:r>
              <a:rPr lang="en-US" dirty="0" smtClean="0">
                <a:ea typeface="ＭＳ Ｐゴシック" pitchFamily="34" charset="-128"/>
              </a:rPr>
              <a:t> mobilized, relative RC costs increase further (orange boxes)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 RC units – pilots in particular - generally execute more than the typical 39 training days per year, even outside of deployment preparation windows. </a:t>
            </a: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400" dirty="0">
                <a:ea typeface="ＭＳ Ｐゴシック" pitchFamily="34" charset="-128"/>
              </a:rPr>
              <a:t>RC utility/MEDEVAC units have crucial role in homeland support; attack aviation does not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Additionally, Available RC units in ARFORGEN require additional preparation after mobilization, before they are ready to deploy to surge contingency operations. </a:t>
            </a: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r>
              <a:rPr lang="en-US" sz="1100" dirty="0"/>
              <a:t>The Army has limited capacity to simultaneously mobilize multiple RC units. </a:t>
            </a:r>
            <a:endParaRPr lang="en-US" sz="1100" dirty="0">
              <a:ea typeface="ＭＳ Ｐゴシック" pitchFamily="34" charset="-128"/>
            </a:endParaRPr>
          </a:p>
          <a:p>
            <a:pPr marL="225400" lvl="1" indent="-225400"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4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FF2A16-52F7-4C80-A1FB-2A49CDCF13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FA19-18C8-4D4D-86AB-25FA3BE3854A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F8323-70BF-4A3B-96BC-8A4F60BCEB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5715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eaLnBrk="1" hangingPunct="1">
              <a:spcBef>
                <a:spcPts val="300"/>
              </a:spcBef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sz="11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09600" y="152400"/>
            <a:ext cx="7467600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 Reconnaissance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Bns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1200" y="914400"/>
            <a:ext cx="3200400" cy="566308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“BOG” is being used to justify removal of ARNG ARBs.</a:t>
            </a:r>
          </a:p>
          <a:p>
            <a:endParaRPr lang="en-US" sz="14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ARNG ARB “BOG” reduced because of AH-64D Fielding and Train Up. (UFTP is 3 months of deployment time.)</a:t>
            </a:r>
          </a:p>
          <a:p>
            <a:endParaRPr lang="en-US" sz="1400" b="1" i="1" dirty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latin typeface="+mj-lt"/>
              </a:rPr>
              <a:t>The current world situation has reduced the need for intensive ARB BOG time.</a:t>
            </a:r>
          </a:p>
          <a:p>
            <a:endParaRPr lang="en-US" sz="1400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8 NG ARBs would be replaced by much more expensive AC ARBs.</a:t>
            </a:r>
          </a:p>
          <a:p>
            <a:endParaRPr lang="en-US" sz="14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All AH-64Ds would be under Direct Control of AC.</a:t>
            </a:r>
          </a:p>
          <a:p>
            <a:endParaRPr lang="en-US" sz="14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This is a huge risk.  It leaves no Reserve Force.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914400"/>
            <a:ext cx="472440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Bottom Line Up Front</a:t>
            </a:r>
            <a:r>
              <a:rPr lang="en-US" sz="3600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 </a:t>
            </a:r>
          </a:p>
        </p:txBody>
      </p:sp>
      <p:pic>
        <p:nvPicPr>
          <p:cNvPr id="11" name="Picture 10" descr="Cost Ac vs R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4180489" cy="40485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5867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= Fixed Operating Cost</a:t>
            </a:r>
          </a:p>
          <a:p>
            <a:r>
              <a:rPr lang="en-US" dirty="0" smtClean="0"/>
              <a:t>Gray = Equipment (Aircraft) Cost.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429000"/>
            <a:ext cx="5562600" cy="312420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750628" y="23813"/>
            <a:ext cx="7094300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“Boots on Ground” Argument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81200" y="3657600"/>
            <a:ext cx="1905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/>
          <p:nvPr/>
        </p:nvCxnSpPr>
        <p:spPr>
          <a:xfrm>
            <a:off x="3124200" y="4191000"/>
            <a:ext cx="533400" cy="22860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4114800"/>
            <a:ext cx="1752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This text allows the creation of a misleading bar graph</a:t>
            </a:r>
            <a:r>
              <a:rPr lang="en-US" sz="1200" b="1" dirty="0" smtClean="0">
                <a:solidFill>
                  <a:srgbClr val="00B050"/>
                </a:solidFill>
              </a:rPr>
              <a:t>.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19200" y="4114800"/>
            <a:ext cx="533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1" idx="1"/>
          </p:cNvCxnSpPr>
          <p:nvPr/>
        </p:nvCxnSpPr>
        <p:spPr>
          <a:xfrm flipH="1" flipV="1">
            <a:off x="1676400" y="4343400"/>
            <a:ext cx="1981200" cy="945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838200"/>
            <a:ext cx="3276600" cy="538609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The Army is “concerned” about the lack of ARNG ARB “BOG” time. 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Mobilization Orders and Pre-Mob training mandated by AC.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 Unit Fielding Train-up Program (UFTP) reduced each initial NG AH-64D ARB  deployment “BOG” 3 months.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NG ARBs have deployed 100% of the times requested.</a:t>
            </a:r>
          </a:p>
          <a:p>
            <a:pPr>
              <a:spcBef>
                <a:spcPts val="306"/>
              </a:spcBef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Discrepancy between AD and RC BOG time has a lot hidden in the “fine print”.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7620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ALL ARNG ARBs were unavailable for a 3 Year period during OIF/OEF (2003-2013) due to AH-64D Fielding Schedule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AC AH-64D Fielding was 90+% complete before OIF/OEF began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429000"/>
            <a:ext cx="5562600" cy="312420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sp>
        <p:nvSpPr>
          <p:cNvPr id="14" name="Content Placeholder 2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5334000" cy="23622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1100" dirty="0">
                <a:ea typeface="ＭＳ Ｐゴシック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The </a:t>
            </a:r>
            <a:r>
              <a:rPr lang="en-US" sz="1400" b="1" dirty="0" smtClean="0">
                <a:ea typeface="ＭＳ Ｐゴシック" pitchFamily="34" charset="-128"/>
              </a:rPr>
              <a:t>Orange Box 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Text Represents Unit Training </a:t>
            </a:r>
            <a:r>
              <a:rPr lang="en-US" sz="1400" b="1" dirty="0" smtClean="0">
                <a:solidFill>
                  <a:schemeClr val="tx1"/>
                </a:solidFill>
                <a:ea typeface="ＭＳ Ｐゴシック" pitchFamily="34" charset="-128"/>
              </a:rPr>
              <a:t>MANDATED by Active Duty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 for NG units prior to arriving in Theater.  This training is not required of Active Duty Units.  NG units have the same Annual Training Requirements as Active Duty.  </a:t>
            </a:r>
            <a:r>
              <a:rPr lang="en-US" sz="1400" b="1" dirty="0" smtClean="0">
                <a:solidFill>
                  <a:schemeClr val="tx1"/>
                </a:solidFill>
                <a:ea typeface="ＭＳ Ｐゴシック" pitchFamily="34" charset="-128"/>
              </a:rPr>
              <a:t>Why is this Unit Training Required?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1400" dirty="0">
                <a:ea typeface="ＭＳ Ｐゴシック" pitchFamily="34" charset="-128"/>
              </a:rPr>
              <a:t>	</a:t>
            </a:r>
            <a:endParaRPr lang="en-US" sz="1400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1400" dirty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The </a:t>
            </a:r>
            <a:r>
              <a:rPr lang="en-US" sz="1400" b="1" dirty="0" smtClean="0">
                <a:ea typeface="ＭＳ Ｐゴシック" pitchFamily="34" charset="-128"/>
              </a:rPr>
              <a:t>Yellow Box 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Text is referring to the Gray Area of the Bar Chart.  This is the time </a:t>
            </a:r>
            <a:r>
              <a:rPr lang="en-US" sz="1400" b="1" dirty="0" smtClean="0">
                <a:solidFill>
                  <a:schemeClr val="tx1"/>
                </a:solidFill>
                <a:ea typeface="ＭＳ Ｐゴシック" pitchFamily="34" charset="-128"/>
              </a:rPr>
              <a:t>MANDATED by the ARFORGEN CYCLE 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produced by </a:t>
            </a:r>
            <a:r>
              <a:rPr lang="en-US" sz="1400" b="1" dirty="0" smtClean="0">
                <a:solidFill>
                  <a:schemeClr val="tx1"/>
                </a:solidFill>
                <a:ea typeface="ＭＳ Ｐゴシック" pitchFamily="34" charset="-128"/>
              </a:rPr>
              <a:t>Active Duty </a:t>
            </a: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(FORSCOM).  If Active Duty wishes to reduce the time period of the ARFORGEN CYCLE, FORSCOM is capable of doing so.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750628" y="23813"/>
            <a:ext cx="7707572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 Reconnaissance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Bns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28600" y="1524000"/>
            <a:ext cx="53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" y="15240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8600" y="3276600"/>
            <a:ext cx="8382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52400" y="2895600"/>
            <a:ext cx="609600" cy="914400"/>
          </a:xfrm>
          <a:prstGeom prst="straightConnector1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2400" y="3810000"/>
            <a:ext cx="9144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447800" y="4267200"/>
            <a:ext cx="304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24000" y="5257800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24000" y="5029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24000" y="4953000"/>
            <a:ext cx="2286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28800" y="4038600"/>
            <a:ext cx="3733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590800" y="4343400"/>
            <a:ext cx="297180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This Chart Show the originally projected 2x AH-64D RC unit Cost.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This Chart shows the CORRECTED cost per AH-64D RC </a:t>
            </a:r>
            <a:r>
              <a:rPr lang="en-US" sz="1200" b="1" dirty="0">
                <a:solidFill>
                  <a:srgbClr val="FF0000"/>
                </a:solidFill>
              </a:rPr>
              <a:t>u</a:t>
            </a:r>
            <a:r>
              <a:rPr lang="en-US" sz="1200" b="1" dirty="0" smtClean="0">
                <a:solidFill>
                  <a:srgbClr val="FF0000"/>
                </a:solidFill>
              </a:rPr>
              <a:t>nit.  This depiction is necessary for an accurate “apples-to-apples” comparison.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1447800" y="45720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1752600" y="5105400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85800" y="56388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95400" y="56388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91200" y="990600"/>
            <a:ext cx="3200400" cy="44012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NG ARBs are Mandated by Army first mobilize to Ft. Hood before deploying to Theater (limiting RC BOG time).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The Army has limited capacity to simultaneously mobilize multiple RC units.  (NG ARB BOG time further limited).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The Army has combined 2 RC ARBs (and the costs associated) in comparison 1 AC ARB in order to provide “equivalent” BOG time.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429000"/>
            <a:ext cx="5562600" cy="312420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750628" y="23813"/>
            <a:ext cx="7631372" cy="95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 Reconnaissance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Bns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95400" y="4267200"/>
            <a:ext cx="381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71600" y="5257800"/>
            <a:ext cx="228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71600" y="50292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371600" y="4953000"/>
            <a:ext cx="2286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828800" y="4038600"/>
            <a:ext cx="37338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590800" y="4495800"/>
            <a:ext cx="2971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This Chart shows the CORRECTED cost per AH-64D RC </a:t>
            </a:r>
            <a:r>
              <a:rPr lang="en-US" sz="1200" b="1" dirty="0">
                <a:solidFill>
                  <a:srgbClr val="FF0000"/>
                </a:solidFill>
              </a:rPr>
              <a:t>u</a:t>
            </a:r>
            <a:r>
              <a:rPr lang="en-US" sz="1200" b="1" dirty="0" smtClean="0">
                <a:solidFill>
                  <a:srgbClr val="FF0000"/>
                </a:solidFill>
              </a:rPr>
              <a:t>nit.  This depiction is necessary for an accurate “apples-to-apples” comparison.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1600200" y="5105400"/>
            <a:ext cx="990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85800" y="56388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95400" y="56388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8200" y="3733800"/>
            <a:ext cx="403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90600" y="41148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15000" y="640913"/>
            <a:ext cx="3429000" cy="56630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NG ARB dwell time Mandated by FORSCOM ARFORGEN cycle.  It can be changed by FORSCOM. 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 UFTP reduced each NG AH-64D ARB total BOG by 3 months. </a:t>
            </a:r>
          </a:p>
          <a:p>
            <a:pPr>
              <a:spcBef>
                <a:spcPts val="306"/>
              </a:spcBef>
              <a:defRPr/>
            </a:pPr>
            <a:r>
              <a:rPr lang="en-US" dirty="0" smtClean="0"/>
              <a:t>     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NG ARBs have the ability to mobilize from Home Station.  This would reduce costs and increase BOG significantly.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The current world situation has reduced the need for intensive ARB BOG time.</a:t>
            </a:r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spcBef>
                <a:spcPts val="306"/>
              </a:spcBef>
              <a:buFont typeface="Wingdings" pitchFamily="2" charset="2"/>
              <a:buChar char="q"/>
              <a:defRPr/>
            </a:pPr>
            <a:r>
              <a:rPr lang="en-US" dirty="0" smtClean="0"/>
              <a:t>NG ARBs are significantly less expensive when operating at home station than AC ARBs.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57200" y="23813"/>
            <a:ext cx="8382000" cy="95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 Reconnaissance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Bns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048000"/>
            <a:ext cx="8534400" cy="30777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Generating AH-64 combat power in the RC is significantly more expensive than AC for equal BOG output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 flipV="1">
            <a:off x="1524000" y="34290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4267200"/>
            <a:ext cx="8458200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The reduced presence of US Armed Forces in Afghanistan, and Complete Withdrawal from Iraq have invalidated the “BOG” argument.  </a:t>
            </a:r>
          </a:p>
          <a:p>
            <a:endParaRPr lang="en-US" b="1" dirty="0" smtClean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dirty="0" smtClean="0">
                <a:ea typeface="ＭＳ Ｐゴシック" pitchFamily="34" charset="-128"/>
                <a:cs typeface="Times New Roman" pitchFamily="18" charset="0"/>
              </a:rPr>
              <a:t>Most</a:t>
            </a:r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 ARNG AH-64D ARB Have Completed UFTP.  If currently deployed, “BOG” time would be much higher. (Idaho and Texas still need to complete UFTP.) </a:t>
            </a:r>
          </a:p>
          <a:p>
            <a:endParaRPr lang="en-US" b="1" i="1" dirty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ARNG ARBs are much less expensive to operate in routine Peacetime Operations.  In the  Austere Environment of Sequestration,  ARNG Attack Aviation makes Fiscal Sense.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 flipV="1">
            <a:off x="3810000" y="34290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V="1">
            <a:off x="6172200" y="34290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 flipV="1">
            <a:off x="1524000" y="22098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 flipV="1">
            <a:off x="6172200" y="22098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0800000" flipV="1">
            <a:off x="3810000" y="2209800"/>
            <a:ext cx="3810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1752600"/>
            <a:ext cx="8534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AC ARMY IS USING “BOG” as Justification to Remove ARBs from ARNG Aviation.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57150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eaLnBrk="1" hangingPunct="1">
              <a:spcBef>
                <a:spcPts val="300"/>
              </a:spcBef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sz="1100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en-US" sz="11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750628" y="23813"/>
            <a:ext cx="7783772" cy="5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ctr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 and ARNG Attack Reconnaissance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Bns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1447800"/>
            <a:ext cx="8077200" cy="378565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4 Reasons NG ARBs had Reduced BOG time during 2003–2013 </a:t>
            </a:r>
          </a:p>
          <a:p>
            <a:r>
              <a:rPr lang="en-US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endParaRPr lang="en-US" b="1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1)  Every NG ARB was fielded AH-64Ds (a 3 year process) during this time.  	Only 1 AC ARB was left to begin the Fielding process prior to OIF.</a:t>
            </a:r>
          </a:p>
          <a:p>
            <a:endParaRPr lang="en-US" b="1" dirty="0" smtClean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i="1" dirty="0" smtClean="0"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2)  AC had difficulty providing simultaneous Mobilization Training to 	multiple RC forces.  NG ARBs campaigned for a more active role in 	OIF/OEF, but were not utilized to full extent.</a:t>
            </a:r>
          </a:p>
          <a:p>
            <a:endParaRPr lang="en-US" b="1" dirty="0" smtClean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	3)  AC mandated ARNG ARB Pre-Mobilization Training at Fort Hood.  	</a:t>
            </a:r>
            <a:r>
              <a:rPr lang="en-US" b="1" i="1" dirty="0" smtClean="0">
                <a:ea typeface="ＭＳ Ｐゴシック" pitchFamily="34" charset="-128"/>
                <a:cs typeface="Times New Roman" pitchFamily="18" charset="0"/>
              </a:rPr>
              <a:t>Home Station Training would have been Better, Faster, and Cheaper.</a:t>
            </a:r>
          </a:p>
          <a:p>
            <a:endParaRPr lang="en-US" b="1" dirty="0" smtClean="0"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b="1" dirty="0"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b="1" dirty="0" smtClean="0">
                <a:ea typeface="ＭＳ Ｐゴシック" pitchFamily="34" charset="-128"/>
                <a:cs typeface="Times New Roman" pitchFamily="18" charset="0"/>
              </a:rPr>
              <a:t>4)  ARFORGEN Cycle is determined by FORSCOM (Active Duty).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200" y="914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CONCLUSIONS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288340"/>
            <a:ext cx="80772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ARNG ARBs are LESS EXPENSIVE than AC ARBs.</a:t>
            </a:r>
          </a:p>
          <a:p>
            <a:endParaRPr lang="en-US" sz="1600" b="1" dirty="0" smtClean="0"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sz="2400" b="1" dirty="0" smtClean="0">
                <a:latin typeface="+mj-lt"/>
                <a:ea typeface="ＭＳ Ｐゴシック" pitchFamily="34" charset="-128"/>
                <a:cs typeface="Times New Roman" pitchFamily="18" charset="0"/>
              </a:rPr>
              <a:t>NG Attack Aviation is Experienced, and has proven LOWER ACCIDENT RATES than Active Duty.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1766</Words>
  <Application>Microsoft Office PowerPoint</Application>
  <PresentationFormat>On-screen Show (4:3)</PresentationFormat>
  <Paragraphs>163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Aviator</dc:creator>
  <cp:lastModifiedBy>Aviator</cp:lastModifiedBy>
  <cp:revision>1</cp:revision>
  <dcterms:created xsi:type="dcterms:W3CDTF">2014-01-16T20:46:15Z</dcterms:created>
  <dcterms:modified xsi:type="dcterms:W3CDTF">2014-01-16T20:46:55Z</dcterms:modified>
</cp:coreProperties>
</file>